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5143500" type="screen16x9"/>
  <p:notesSz cx="6858000" cy="9144000"/>
  <p:embeddedFontLst>
    <p:embeddedFont>
      <p:font typeface="Poppins" panose="020B0502040204020203" pitchFamily="2" charset="0"/>
      <p:regular r:id="rId94"/>
      <p:bold r:id="rId95"/>
      <p:italic r:id="rId96"/>
      <p:boldItalic r:id="rId97"/>
    </p:embeddedFont>
    <p:embeddedFont>
      <p:font typeface="Proxima Nova" panose="020B0604020202020204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9b109460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9b109460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b0c1f458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b0c1f458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b0c1f4584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b0c1f4584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b0c1f458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b0c1f458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b0c1f458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7b0c1f4584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b0c1f4584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b0c1f4584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b0c1f4584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b0c1f4584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7b0c1f4584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7b0c1f4584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b0c1f458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b0c1f458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b0c1f4584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b0c1f4584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b0c1f4584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7b0c1f4584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947c75f4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947c75f4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b0c1f4584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b0c1f4584_2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b0c1f4584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b0c1f4584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b0c1f4584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7b0c1f4584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b0c1f4584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7b0c1f4584_2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b0c1f4584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7b0c1f4584_2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b0c1f4584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7b0c1f4584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7b0c1f4584_2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7b0c1f4584_2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b0c1f4584_2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b0c1f4584_2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b0c1f4584_2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7b0c1f4584_2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b0c1f4584_2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b0c1f4584_2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947c75f4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947c75f4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b0c1f4584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7b0c1f4584_2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b0c1f4584_2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7b0c1f4584_2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b0c1f4584_2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7b0c1f4584_2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b0c1f4584_2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b0c1f4584_2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b0c1f4584_2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b0c1f4584_2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7d7c81e5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7d7c81e5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7d7c81e52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7d7c81e52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d7c81e523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7d7c81e523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7d7c81e523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7d7c81e523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7d7c81e523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7d7c81e523_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947c75f4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947c75f4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7d7c81e523_3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7d7c81e523_3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7d7c81e523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7d7c81e523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7d7c81e523_3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7d7c81e523_3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7d7c81e523_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7d7c81e523_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d7c81e523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d7c81e523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7d7c81e523_3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7d7c81e523_3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7e34bcad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7e34bcad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7e34bcad1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7e34bcad1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7e34bcad1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7e34bcad1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7e34bcad1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7e34bcad1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947c75f4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947c75f4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7e34bcad1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7e34bcad1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7e34bcad1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7e34bcad1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7e34bcad1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7e34bcad1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7e34bcad1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7e34bcad1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7e34bcad1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7e34bcad1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7e34bcad1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7e34bcad1a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e34bcad1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7e34bcad1a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e34bcad1a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e34bcad1a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7e34bcad1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7e34bcad1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7e34bcad1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7e34bcad1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947c75f4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947c75f4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7f93168f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7f93168f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7f93168f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7f93168f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7f93168f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7f93168f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7f93168f2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7f93168f2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7f93168f2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7f93168f2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7f93168f2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7f93168f2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7f93168f2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7f93168f2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7f93168f2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7f93168f2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7f93168f2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7f93168f2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7f93168f2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7f93168f2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947c75f4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947c75f4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7f93168f2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7f93168f2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7f93168f2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7f93168f2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7f93168f24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7f93168f24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7f93168f2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7f93168f2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7f93168f2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7f93168f2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7f93168f2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7f93168f2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7f93168f2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7f93168f2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7f93168f2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7f93168f24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7f93168f24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7f93168f24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7f93168f2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7f93168f2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947c75f4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947c75f4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7f93168f24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7f93168f24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7f93168f24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7f93168f24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7f93168f24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7f93168f24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7f93168f24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7f93168f24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7f93168f2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7f93168f2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7f93168f24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7f93168f24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8a909afbb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8a909afbbf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8a909afbbf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8a909afbbf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8a909afbbf_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38a909afbbf_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8a909afbbf_7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38a909afbbf_7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b0c1f45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b0c1f45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8a909afbbf_7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8a909afbbf_7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8a909afbbf_7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8a909afbbf_7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config file path exists to preserve </a:t>
            </a:r>
            <a:r>
              <a:rPr lang="en" b="1">
                <a:solidFill>
                  <a:schemeClr val="dk1"/>
                </a:solidFill>
              </a:rPr>
              <a:t>freedom and extensibility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12.png"/><Relationship Id="rId4" Type="http://schemas.openxmlformats.org/officeDocument/2006/relationships/image" Target="../media/image29.pn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specification/2025-06-18/basic/utilities/ping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delcontextprotocol.io/specification/2025-06-18/server/utilities/logging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Starting</a:t>
            </a:r>
            <a:endParaRPr sz="4000" b="1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16100" y="1279175"/>
            <a:ext cx="2332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Why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416098" y="2059775"/>
            <a:ext cx="2332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What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21249" y="2820743"/>
            <a:ext cx="2332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How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Arrival of LLMs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16100" y="1279175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ChatGPT was launched on Nov 30 2022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 crossed 1 Million users in 5 days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17655" y="264533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Then it crossed 100 Million users in 2 months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418433" y="333424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another software launch.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077" y="1627075"/>
            <a:ext cx="1584824" cy="1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Waves of Adoption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360344" y="1201116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4BA72"/>
                </a:solidFill>
                <a:latin typeface="Poppins"/>
                <a:ea typeface="Poppins"/>
                <a:cs typeface="Poppins"/>
                <a:sym typeface="Poppins"/>
              </a:rPr>
              <a:t>Wave 1 - Pure Wonder</a:t>
            </a:r>
            <a:endParaRPr sz="2500" b="1">
              <a:solidFill>
                <a:srgbClr val="04BA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Explain Quantum Physics from a cat’s perspective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424312" y="2443359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would happen if gravity worked backwards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20595" y="2930295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Write a song about pizza in the style of Shakespeare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356627" y="396290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 - Social Media Exploded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Waves of Adoption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360344" y="1201116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4BA72"/>
                </a:solidFill>
                <a:latin typeface="Poppins"/>
                <a:ea typeface="Poppins"/>
                <a:cs typeface="Poppins"/>
                <a:sym typeface="Poppins"/>
              </a:rPr>
              <a:t>Wave 2 - Professional Adoption</a:t>
            </a:r>
            <a:endParaRPr sz="2500" b="1">
              <a:solidFill>
                <a:srgbClr val="04BA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Lawyers: "Summarize this 50-page contract."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24312" y="2443359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Developers: "Debug this Python function."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20601" y="2930300"/>
            <a:ext cx="80877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Teachers: "Create a lesson plan about photosynthesis."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356627" y="396290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 - Individual productivity boom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Waves of Adoption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360344" y="1201116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4BA72"/>
                </a:solidFill>
                <a:latin typeface="Poppins"/>
                <a:ea typeface="Poppins"/>
                <a:cs typeface="Poppins"/>
                <a:sym typeface="Poppins"/>
              </a:rPr>
              <a:t>Wave 3 - The API Revolution</a:t>
            </a:r>
            <a:endParaRPr sz="2500" b="1">
              <a:solidFill>
                <a:srgbClr val="04BA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Copilot across Word, Excel, PowerPoint, and Outlook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424312" y="2443359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 in Gmail, Docs, Sheets, and Drive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420601" y="2930300"/>
            <a:ext cx="80877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 AI-first tools like Cursor, Perplexity emerged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356627" y="396290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 - AI became more accessible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 of Fragmentation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430650" y="2904392"/>
            <a:ext cx="74328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 found themselves living in multiple AI worlds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430652" y="1281933"/>
            <a:ext cx="74328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 in notion couldn't talk to AI in Slack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430650" y="1923321"/>
            <a:ext cx="743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VS Code coding assistant knew nothing about discussions in MS teams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30650" y="3592140"/>
            <a:ext cx="74328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Users were juggling between multiple AI assistants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Vision vs The Reality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429000" y="2542867"/>
            <a:ext cx="74328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Users never wanted 5 different AI tools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429000" y="1081275"/>
            <a:ext cx="84033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wanted one unified AI partner that can understand their work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430650" y="1956204"/>
            <a:ext cx="82827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unified tool that can solve any problem related to their work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29009" y="3249508"/>
            <a:ext cx="74328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 there was a big problem in building a unified AI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429011" y="3901517"/>
            <a:ext cx="74328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problem of Context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Context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346675" y="1187054"/>
            <a:ext cx="74328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 is everything an AI can "see" when it generates a response.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47450" y="2074250"/>
            <a:ext cx="8073300" cy="11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More formally, Context refers to the information(conversation history, external docs etc) that the LLM uses to generate a response.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348225" y="3311346"/>
            <a:ext cx="74328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e.g. while chatting with ChatGPT, the past messages forms the context.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- Software Engg.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075" y="1177100"/>
            <a:ext cx="1623250" cy="16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450" y="1119925"/>
            <a:ext cx="1143200" cy="1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00" y="2846075"/>
            <a:ext cx="1819625" cy="105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612" y="3634525"/>
            <a:ext cx="1955323" cy="13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6650" y="2846075"/>
            <a:ext cx="1177052" cy="105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2325" y="1177100"/>
            <a:ext cx="891525" cy="8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/>
        </p:nvSpPr>
        <p:spPr>
          <a:xfrm>
            <a:off x="311700" y="294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Engg. workflow with AI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7" name="Google Shape;277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386" y="1226219"/>
            <a:ext cx="845983" cy="84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275" y="2503619"/>
            <a:ext cx="1346535" cy="7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561" y="3087094"/>
            <a:ext cx="1446968" cy="9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4737" y="2503619"/>
            <a:ext cx="871040" cy="77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1453" y="1268530"/>
            <a:ext cx="659735" cy="659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/>
          <p:nvPr/>
        </p:nvSpPr>
        <p:spPr>
          <a:xfrm>
            <a:off x="3130395" y="1115125"/>
            <a:ext cx="2732400" cy="1459800"/>
          </a:xfrm>
          <a:prstGeom prst="rect">
            <a:avLst/>
          </a:prstGeom>
          <a:solidFill>
            <a:schemeClr val="lt2"/>
          </a:solidFill>
          <a:ln w="84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850" tIns="80850" rIns="80850" bIns="80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38"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5267" y="1303983"/>
            <a:ext cx="1082257" cy="108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8903" y="1328975"/>
            <a:ext cx="1038868" cy="103226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2755375" y="4282075"/>
            <a:ext cx="53583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 is scattered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/>
        </p:nvSpPr>
        <p:spPr>
          <a:xfrm>
            <a:off x="311700" y="294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Copy-Paste Hell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424750" y="1170875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Need to paste thousands of line to ask one simple question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457650" y="1847375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Developers have become Human APIs 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453940" y="2515994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 Assembly Time &gt; Development Time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61374" y="3125594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Managing what the AI remembers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457657" y="3757496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Scaling problems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 Statement</a:t>
            </a:r>
            <a:endParaRPr sz="4000" b="1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16100" y="1279175"/>
            <a:ext cx="58164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Learning in the age of AI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16102" y="2059775"/>
            <a:ext cx="45654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 newsletter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21251" y="2820750"/>
            <a:ext cx="43668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Time Constraints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Solution - Function Calling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0" name="Google Shape;310;p32"/>
          <p:cNvSpPr txBox="1"/>
          <p:nvPr/>
        </p:nvSpPr>
        <p:spPr>
          <a:xfrm>
            <a:off x="424750" y="1170875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OpenAI introduced function calling in mid 2023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457650" y="1847375"/>
            <a:ext cx="84744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Function Calling is a way using which LLMs can call ext functions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2575"/>
            <a:ext cx="8839200" cy="17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Rise of Tools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0" y="1087049"/>
            <a:ext cx="5641749" cy="357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Implication of Tools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0" name="Google Shape;330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893"/>
            <a:ext cx="8839202" cy="289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Implication of Tools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9" name="Google Shape;339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" y="1064524"/>
            <a:ext cx="7672324" cy="19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50" y="3113475"/>
            <a:ext cx="7240150" cy="18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New Scenario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0" name="Google Shape;350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2" name="Google Shape;352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36" y="1116644"/>
            <a:ext cx="845983" cy="84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50" y="3730269"/>
            <a:ext cx="1346535" cy="7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186" y="4129419"/>
            <a:ext cx="1446968" cy="9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8962" y="4031344"/>
            <a:ext cx="871040" cy="77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2553" y="1209768"/>
            <a:ext cx="659735" cy="65973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/>
          <p:nvPr/>
        </p:nvSpPr>
        <p:spPr>
          <a:xfrm>
            <a:off x="3294482" y="1271250"/>
            <a:ext cx="2732400" cy="1459800"/>
          </a:xfrm>
          <a:prstGeom prst="rect">
            <a:avLst/>
          </a:prstGeom>
          <a:solidFill>
            <a:schemeClr val="lt2"/>
          </a:solidFill>
          <a:ln w="84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850" tIns="80850" rIns="80850" bIns="80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38"/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6305" y="1460020"/>
            <a:ext cx="1082257" cy="108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7265" y="1485012"/>
            <a:ext cx="1038868" cy="103226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6"/>
          <p:cNvSpPr/>
          <p:nvPr/>
        </p:nvSpPr>
        <p:spPr>
          <a:xfrm>
            <a:off x="1750750" y="1327000"/>
            <a:ext cx="846000" cy="82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1892000" y="3007125"/>
            <a:ext cx="846000" cy="82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4285800" y="3302325"/>
            <a:ext cx="846000" cy="82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6501175" y="3064425"/>
            <a:ext cx="846000" cy="82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6620563" y="1126088"/>
            <a:ext cx="846000" cy="82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cxnSp>
        <p:nvCxnSpPr>
          <p:cNvPr id="366" name="Google Shape;366;p36"/>
          <p:cNvCxnSpPr>
            <a:stCxn id="358" idx="1"/>
            <a:endCxn id="361" idx="6"/>
          </p:cNvCxnSpPr>
          <p:nvPr/>
        </p:nvCxnSpPr>
        <p:spPr>
          <a:xfrm rot="10800000">
            <a:off x="2596682" y="1740450"/>
            <a:ext cx="697800" cy="2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36"/>
          <p:cNvCxnSpPr>
            <a:stCxn id="361" idx="2"/>
            <a:endCxn id="353" idx="3"/>
          </p:cNvCxnSpPr>
          <p:nvPr/>
        </p:nvCxnSpPr>
        <p:spPr>
          <a:xfrm rot="10800000">
            <a:off x="1261150" y="1539550"/>
            <a:ext cx="48960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8" name="Google Shape;368;p36"/>
          <p:cNvCxnSpPr>
            <a:endCxn id="362" idx="7"/>
          </p:cNvCxnSpPr>
          <p:nvPr/>
        </p:nvCxnSpPr>
        <p:spPr>
          <a:xfrm flipH="1">
            <a:off x="2614106" y="2001151"/>
            <a:ext cx="680400" cy="11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36"/>
          <p:cNvCxnSpPr>
            <a:stCxn id="362" idx="3"/>
            <a:endCxn id="354" idx="3"/>
          </p:cNvCxnSpPr>
          <p:nvPr/>
        </p:nvCxnSpPr>
        <p:spPr>
          <a:xfrm flipH="1">
            <a:off x="1703294" y="3713099"/>
            <a:ext cx="312600" cy="4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36"/>
          <p:cNvCxnSpPr>
            <a:stCxn id="358" idx="2"/>
            <a:endCxn id="363" idx="0"/>
          </p:cNvCxnSpPr>
          <p:nvPr/>
        </p:nvCxnSpPr>
        <p:spPr>
          <a:xfrm>
            <a:off x="4660682" y="2731050"/>
            <a:ext cx="48000" cy="5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36"/>
          <p:cNvCxnSpPr>
            <a:stCxn id="363" idx="4"/>
          </p:cNvCxnSpPr>
          <p:nvPr/>
        </p:nvCxnSpPr>
        <p:spPr>
          <a:xfrm flipH="1">
            <a:off x="4694700" y="4129425"/>
            <a:ext cx="14100" cy="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36"/>
          <p:cNvCxnSpPr>
            <a:stCxn id="358" idx="3"/>
            <a:endCxn id="364" idx="1"/>
          </p:cNvCxnSpPr>
          <p:nvPr/>
        </p:nvCxnSpPr>
        <p:spPr>
          <a:xfrm>
            <a:off x="6026882" y="2001150"/>
            <a:ext cx="598200" cy="118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36"/>
          <p:cNvCxnSpPr>
            <a:stCxn id="364" idx="5"/>
            <a:endCxn id="356" idx="1"/>
          </p:cNvCxnSpPr>
          <p:nvPr/>
        </p:nvCxnSpPr>
        <p:spPr>
          <a:xfrm>
            <a:off x="7223281" y="3770399"/>
            <a:ext cx="625800" cy="65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36"/>
          <p:cNvCxnSpPr>
            <a:stCxn id="358" idx="3"/>
            <a:endCxn id="365" idx="2"/>
          </p:cNvCxnSpPr>
          <p:nvPr/>
        </p:nvCxnSpPr>
        <p:spPr>
          <a:xfrm rot="10800000" flipH="1">
            <a:off x="6026882" y="1539750"/>
            <a:ext cx="593700" cy="46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36"/>
          <p:cNvCxnSpPr>
            <a:stCxn id="365" idx="6"/>
            <a:endCxn id="357" idx="1"/>
          </p:cNvCxnSpPr>
          <p:nvPr/>
        </p:nvCxnSpPr>
        <p:spPr>
          <a:xfrm>
            <a:off x="7466563" y="1539638"/>
            <a:ext cx="7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with Tools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2" name="Google Shape;382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4" name="Google Shape;384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125" y="1063399"/>
            <a:ext cx="1260201" cy="373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525" y="1063399"/>
            <a:ext cx="685866" cy="68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734" y="2657840"/>
            <a:ext cx="1091685" cy="63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745" y="3392546"/>
            <a:ext cx="1173105" cy="78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1282" y="4435182"/>
            <a:ext cx="598605" cy="53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5018" y="1823239"/>
            <a:ext cx="534868" cy="53486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7"/>
          <p:cNvSpPr txBox="1"/>
          <p:nvPr/>
        </p:nvSpPr>
        <p:spPr>
          <a:xfrm>
            <a:off x="389402" y="990700"/>
            <a:ext cx="66393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Integration Problem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466300" y="1876575"/>
            <a:ext cx="2865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N * M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489038" y="2877400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Development Nightmare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89038" y="3460550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 authentication methods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493587" y="3829040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 data formats and API patterns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498132" y="4208544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 error handling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with Tools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4" name="Google Shape;404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389403" y="990700"/>
            <a:ext cx="608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Maintenance Problem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393952" y="1711757"/>
            <a:ext cx="608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 fragmentation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398501" y="2398694"/>
            <a:ext cx="608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and time wastage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the Problem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5" name="Google Shape;415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6" name="Google Shape;416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7" name="Google Shape;417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32774"/>
            <a:ext cx="1064525" cy="1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963" y="2406575"/>
            <a:ext cx="1121400" cy="1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663" y="3987128"/>
            <a:ext cx="755999" cy="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159" y="2571740"/>
            <a:ext cx="1091685" cy="63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39"/>
          <p:cNvCxnSpPr>
            <a:stCxn id="418" idx="3"/>
            <a:endCxn id="421" idx="1"/>
          </p:cNvCxnSpPr>
          <p:nvPr/>
        </p:nvCxnSpPr>
        <p:spPr>
          <a:xfrm>
            <a:off x="1978925" y="1665037"/>
            <a:ext cx="2047200" cy="12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39"/>
          <p:cNvCxnSpPr>
            <a:stCxn id="419" idx="3"/>
            <a:endCxn id="421" idx="1"/>
          </p:cNvCxnSpPr>
          <p:nvPr/>
        </p:nvCxnSpPr>
        <p:spPr>
          <a:xfrm rot="10800000" flipH="1">
            <a:off x="2007363" y="2887175"/>
            <a:ext cx="2018700" cy="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39"/>
          <p:cNvCxnSpPr>
            <a:stCxn id="420" idx="3"/>
            <a:endCxn id="421" idx="1"/>
          </p:cNvCxnSpPr>
          <p:nvPr/>
        </p:nvCxnSpPr>
        <p:spPr>
          <a:xfrm rot="10800000" flipH="1">
            <a:off x="1824662" y="2887328"/>
            <a:ext cx="2201400" cy="14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481850" y="1665025"/>
            <a:ext cx="33504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oppins"/>
                <a:ea typeface="Poppins"/>
                <a:cs typeface="Poppins"/>
                <a:sym typeface="Poppins"/>
              </a:rPr>
              <a:t>Every AI tool was building its own way to call every API.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Solution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3" name="Google Shape;433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4" name="Google Shape;434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35" name="Google Shape;4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32774"/>
            <a:ext cx="1064525" cy="1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963" y="2406575"/>
            <a:ext cx="1121400" cy="1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663" y="3987128"/>
            <a:ext cx="755999" cy="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159" y="2571740"/>
            <a:ext cx="1091685" cy="63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0"/>
          <p:cNvCxnSpPr>
            <a:stCxn id="435" idx="3"/>
            <a:endCxn id="438" idx="1"/>
          </p:cNvCxnSpPr>
          <p:nvPr/>
        </p:nvCxnSpPr>
        <p:spPr>
          <a:xfrm>
            <a:off x="1978925" y="1665037"/>
            <a:ext cx="2047200" cy="12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40"/>
          <p:cNvCxnSpPr>
            <a:stCxn id="436" idx="3"/>
            <a:endCxn id="438" idx="1"/>
          </p:cNvCxnSpPr>
          <p:nvPr/>
        </p:nvCxnSpPr>
        <p:spPr>
          <a:xfrm rot="10800000" flipH="1">
            <a:off x="2007363" y="2887175"/>
            <a:ext cx="2018700" cy="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40"/>
          <p:cNvCxnSpPr>
            <a:stCxn id="437" idx="3"/>
            <a:endCxn id="438" idx="1"/>
          </p:cNvCxnSpPr>
          <p:nvPr/>
        </p:nvCxnSpPr>
        <p:spPr>
          <a:xfrm rot="10800000" flipH="1">
            <a:off x="1824662" y="2887328"/>
            <a:ext cx="2201400" cy="14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2" name="Google Shape;442;p40"/>
          <p:cNvSpPr txBox="1"/>
          <p:nvPr/>
        </p:nvSpPr>
        <p:spPr>
          <a:xfrm>
            <a:off x="5481850" y="1023575"/>
            <a:ext cx="33504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oppins"/>
                <a:ea typeface="Poppins"/>
                <a:cs typeface="Poppins"/>
                <a:sym typeface="Poppins"/>
              </a:rPr>
              <a:t>Github builds an integration that can be used by any AI Tool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Enter MCP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" name="Google Shape;450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1" name="Google Shape;451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52" name="Google Shape;4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00" y="1837900"/>
            <a:ext cx="5350924" cy="18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071" y="221064"/>
            <a:ext cx="2054975" cy="15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941" y="3523805"/>
            <a:ext cx="2054975" cy="153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41"/>
          <p:cNvCxnSpPr/>
          <p:nvPr/>
        </p:nvCxnSpPr>
        <p:spPr>
          <a:xfrm>
            <a:off x="3616650" y="2661325"/>
            <a:ext cx="143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41"/>
          <p:cNvCxnSpPr/>
          <p:nvPr/>
        </p:nvCxnSpPr>
        <p:spPr>
          <a:xfrm rot="10800000" flipH="1">
            <a:off x="3673525" y="1182950"/>
            <a:ext cx="1341900" cy="14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41"/>
          <p:cNvCxnSpPr/>
          <p:nvPr/>
        </p:nvCxnSpPr>
        <p:spPr>
          <a:xfrm>
            <a:off x="3684900" y="2672675"/>
            <a:ext cx="1376100" cy="141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8" name="Google Shape;458;p41"/>
          <p:cNvSpPr txBox="1"/>
          <p:nvPr/>
        </p:nvSpPr>
        <p:spPr>
          <a:xfrm>
            <a:off x="1740100" y="3523800"/>
            <a:ext cx="2672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Client SDK</a:t>
            </a:r>
            <a:endParaRPr sz="18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6990925" y="1563875"/>
            <a:ext cx="2672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Server SDK</a:t>
            </a:r>
            <a:endParaRPr sz="18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52" y="2337038"/>
            <a:ext cx="652698" cy="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0934" y="2423152"/>
            <a:ext cx="1091685" cy="63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7482" y="720182"/>
            <a:ext cx="598605" cy="53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9343" y="4082964"/>
            <a:ext cx="534868" cy="53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1 - The Structure</a:t>
            </a:r>
            <a:endParaRPr sz="4000" b="1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16100" y="1279175"/>
            <a:ext cx="22110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416100" y="1727275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Big Story of the Week 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20649" y="2198123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3-5 Quick Updates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20650" y="2614375"/>
            <a:ext cx="3582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Research Papers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20650" y="3062475"/>
            <a:ext cx="44583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Github Repos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25198" y="3533329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 Quick Tutorial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29748" y="3958684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AI products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571998" y="1279184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X posts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565174" y="1715912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Closing notes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vs Function/Tool Calling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0" name="Google Shape;470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1" name="Google Shape;471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2" name="Google Shape;472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43348"/>
            <a:ext cx="4237626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80595"/>
            <a:ext cx="7051979" cy="1682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7631375" y="1580875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endParaRPr sz="18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4917725" y="3737550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sz="18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vs API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3" name="Google Shape;483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5" name="Google Shape;485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86" name="Google Shape;4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50" y="996268"/>
            <a:ext cx="4081307" cy="39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50" y="2139425"/>
            <a:ext cx="4699849" cy="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 txBox="1"/>
          <p:nvPr/>
        </p:nvSpPr>
        <p:spPr>
          <a:xfrm>
            <a:off x="1875725" y="1580875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endParaRPr sz="18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6498625" y="400200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sz="18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Server does the Heavy Lifting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6" name="Google Shape;496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7" name="Google Shape;497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8" name="Google Shape;498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99" name="Google Shape;4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1" y="1030406"/>
            <a:ext cx="4467900" cy="28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421" y="1528964"/>
            <a:ext cx="2054975" cy="153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4"/>
          <p:cNvCxnSpPr>
            <a:stCxn id="500" idx="1"/>
          </p:cNvCxnSpPr>
          <p:nvPr/>
        </p:nvCxnSpPr>
        <p:spPr>
          <a:xfrm flipH="1">
            <a:off x="5720621" y="2295502"/>
            <a:ext cx="784800" cy="1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p44"/>
          <p:cNvSpPr txBox="1"/>
          <p:nvPr/>
        </p:nvSpPr>
        <p:spPr>
          <a:xfrm>
            <a:off x="357150" y="4105700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Client has to just connect to the server using the same language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9" name="Google Shape;509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0" name="Google Shape;510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1" name="Google Shape;511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2" name="Google Shape;512;p45"/>
          <p:cNvSpPr txBox="1"/>
          <p:nvPr/>
        </p:nvSpPr>
        <p:spPr>
          <a:xfrm>
            <a:off x="334361" y="943975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 clients and M servers = M + N integrations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45"/>
          <p:cNvSpPr txBox="1"/>
          <p:nvPr/>
        </p:nvSpPr>
        <p:spPr>
          <a:xfrm>
            <a:off x="338910" y="1642285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No maintenance overhead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343460" y="2329223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Reduced cost and time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48009" y="2993414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Better security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Ecosystem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2" name="Google Shape;522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3" name="Google Shape;523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4" name="Google Shape;524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5" name="Google Shape;525;p46"/>
          <p:cNvSpPr txBox="1"/>
          <p:nvPr/>
        </p:nvSpPr>
        <p:spPr>
          <a:xfrm>
            <a:off x="334361" y="943975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More AI Chatbots supporting MCP → More valuable for services to build MCP servers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46"/>
          <p:cNvSpPr txBox="1"/>
          <p:nvPr/>
        </p:nvSpPr>
        <p:spPr>
          <a:xfrm>
            <a:off x="334350" y="1990775"/>
            <a:ext cx="8429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More MCP servers available → More valuable for AI tools to support MCP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46"/>
          <p:cNvSpPr txBox="1"/>
          <p:nvPr/>
        </p:nvSpPr>
        <p:spPr>
          <a:xfrm>
            <a:off x="334359" y="3050289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More adoption → More standardization → More ecosystem value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46"/>
          <p:cNvSpPr txBox="1"/>
          <p:nvPr/>
        </p:nvSpPr>
        <p:spPr>
          <a:xfrm>
            <a:off x="338908" y="4044301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Not supporting MCP meant being cut off from the rapidly growing ecosystem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/>
        </p:nvSpPr>
        <p:spPr>
          <a:xfrm>
            <a:off x="1726400" y="1920075"/>
            <a:ext cx="56436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WHAT</a:t>
            </a:r>
            <a:endParaRPr sz="8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5" name="Google Shape;535;p47"/>
          <p:cNvSpPr txBox="1"/>
          <p:nvPr/>
        </p:nvSpPr>
        <p:spPr>
          <a:xfrm>
            <a:off x="3293569" y="1085850"/>
            <a:ext cx="35430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PART 2	</a:t>
            </a:r>
            <a:endParaRPr sz="5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6" name="Google Shape;536;p47"/>
          <p:cNvCxnSpPr/>
          <p:nvPr/>
        </p:nvCxnSpPr>
        <p:spPr>
          <a:xfrm rot="10800000" flipH="1">
            <a:off x="1738325" y="2000075"/>
            <a:ext cx="5167200" cy="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8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3" name="Google Shape;543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4" name="Google Shape;544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5" name="Google Shape;545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6" name="Google Shape;546;p48"/>
          <p:cNvSpPr txBox="1"/>
          <p:nvPr/>
        </p:nvSpPr>
        <p:spPr>
          <a:xfrm>
            <a:off x="6062328" y="254512"/>
            <a:ext cx="3194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Simplest Version</a:t>
            </a:r>
            <a:endParaRPr sz="2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7" name="Google Shape;5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53" y="2978198"/>
            <a:ext cx="1954428" cy="14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419" y="2978198"/>
            <a:ext cx="1893210" cy="144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48"/>
          <p:cNvCxnSpPr/>
          <p:nvPr/>
        </p:nvCxnSpPr>
        <p:spPr>
          <a:xfrm>
            <a:off x="4796304" y="3371185"/>
            <a:ext cx="1533600" cy="0"/>
          </a:xfrm>
          <a:prstGeom prst="straightConnector1">
            <a:avLst/>
          </a:prstGeom>
          <a:noFill/>
          <a:ln w="230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48"/>
          <p:cNvCxnSpPr/>
          <p:nvPr/>
        </p:nvCxnSpPr>
        <p:spPr>
          <a:xfrm flipH="1">
            <a:off x="4844129" y="4061317"/>
            <a:ext cx="1418700" cy="9600"/>
          </a:xfrm>
          <a:prstGeom prst="straightConnector1">
            <a:avLst/>
          </a:prstGeom>
          <a:noFill/>
          <a:ln w="230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48"/>
          <p:cNvCxnSpPr/>
          <p:nvPr/>
        </p:nvCxnSpPr>
        <p:spPr>
          <a:xfrm rot="10800000">
            <a:off x="3511058" y="2184206"/>
            <a:ext cx="0" cy="748500"/>
          </a:xfrm>
          <a:prstGeom prst="straightConnector1">
            <a:avLst/>
          </a:prstGeom>
          <a:noFill/>
          <a:ln w="230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2" name="Google Shape;5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646" y="3037730"/>
            <a:ext cx="1314374" cy="131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48"/>
          <p:cNvCxnSpPr/>
          <p:nvPr/>
        </p:nvCxnSpPr>
        <p:spPr>
          <a:xfrm>
            <a:off x="2096020" y="3524320"/>
            <a:ext cx="687900" cy="6600"/>
          </a:xfrm>
          <a:prstGeom prst="straightConnector1">
            <a:avLst/>
          </a:prstGeom>
          <a:noFill/>
          <a:ln w="230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4" name="Google Shape;55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2431" y="1362287"/>
            <a:ext cx="687900" cy="6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7281" y="1232965"/>
            <a:ext cx="960076" cy="9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4763" y="1342332"/>
            <a:ext cx="748500" cy="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1603" y="4444324"/>
            <a:ext cx="748500" cy="43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1021" y="4460546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49200" y="4466947"/>
            <a:ext cx="447877" cy="4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8"/>
          <p:cNvSpPr txBox="1"/>
          <p:nvPr/>
        </p:nvSpPr>
        <p:spPr>
          <a:xfrm>
            <a:off x="420800" y="4367275"/>
            <a:ext cx="18933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Are there any new commits on the github repo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561" name="Google Shape;561;p48"/>
          <p:cNvCxnSpPr/>
          <p:nvPr/>
        </p:nvCxnSpPr>
        <p:spPr>
          <a:xfrm>
            <a:off x="3741760" y="2251875"/>
            <a:ext cx="0" cy="727800"/>
          </a:xfrm>
          <a:prstGeom prst="straightConnector1">
            <a:avLst/>
          </a:prstGeom>
          <a:noFill/>
          <a:ln w="230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48"/>
          <p:cNvCxnSpPr/>
          <p:nvPr/>
        </p:nvCxnSpPr>
        <p:spPr>
          <a:xfrm rot="10800000">
            <a:off x="3913658" y="2211381"/>
            <a:ext cx="0" cy="748500"/>
          </a:xfrm>
          <a:prstGeom prst="straightConnector1">
            <a:avLst/>
          </a:prstGeom>
          <a:noFill/>
          <a:ln w="230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48"/>
          <p:cNvCxnSpPr/>
          <p:nvPr/>
        </p:nvCxnSpPr>
        <p:spPr>
          <a:xfrm>
            <a:off x="4133010" y="2221725"/>
            <a:ext cx="0" cy="727800"/>
          </a:xfrm>
          <a:prstGeom prst="straightConnector1">
            <a:avLst/>
          </a:prstGeom>
          <a:noFill/>
          <a:ln w="230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48"/>
          <p:cNvCxnSpPr/>
          <p:nvPr/>
        </p:nvCxnSpPr>
        <p:spPr>
          <a:xfrm rot="10800000">
            <a:off x="2103925" y="3855459"/>
            <a:ext cx="682500" cy="11400"/>
          </a:xfrm>
          <a:prstGeom prst="straightConnector1">
            <a:avLst/>
          </a:prstGeom>
          <a:noFill/>
          <a:ln w="230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0" name="Google Shape;570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1" name="Google Shape;571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2" name="Google Shape;572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3" name="Google Shape;573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4" name="Google Shape;574;p49"/>
          <p:cNvSpPr txBox="1"/>
          <p:nvPr/>
        </p:nvSpPr>
        <p:spPr>
          <a:xfrm>
            <a:off x="6062328" y="254512"/>
            <a:ext cx="3194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Adding a Client</a:t>
            </a:r>
            <a:endParaRPr sz="2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5" name="Google Shape;5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325" y="2516177"/>
            <a:ext cx="1317425" cy="10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675" y="2183650"/>
            <a:ext cx="2935325" cy="1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875" y="2789263"/>
            <a:ext cx="1381200" cy="4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49"/>
          <p:cNvCxnSpPr>
            <a:stCxn id="577" idx="3"/>
            <a:endCxn id="575" idx="1"/>
          </p:cNvCxnSpPr>
          <p:nvPr/>
        </p:nvCxnSpPr>
        <p:spPr>
          <a:xfrm>
            <a:off x="3999075" y="3019463"/>
            <a:ext cx="2063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79" name="Google Shape;5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875" y="2282038"/>
            <a:ext cx="1381200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875" y="3296488"/>
            <a:ext cx="1381200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175" y="1216552"/>
            <a:ext cx="1317425" cy="100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49"/>
          <p:cNvCxnSpPr>
            <a:stCxn id="579" idx="3"/>
            <a:endCxn id="581" idx="1"/>
          </p:cNvCxnSpPr>
          <p:nvPr/>
        </p:nvCxnSpPr>
        <p:spPr>
          <a:xfrm rot="10800000" flipH="1">
            <a:off x="3999075" y="1719938"/>
            <a:ext cx="2063100" cy="79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83" name="Google Shape;5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615" y="3832736"/>
            <a:ext cx="1317425" cy="100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49"/>
          <p:cNvCxnSpPr>
            <a:stCxn id="580" idx="3"/>
            <a:endCxn id="583" idx="1"/>
          </p:cNvCxnSpPr>
          <p:nvPr/>
        </p:nvCxnSpPr>
        <p:spPr>
          <a:xfrm>
            <a:off x="3999075" y="3526688"/>
            <a:ext cx="2090400" cy="80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1" name="Google Shape;591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3" name="Google Shape;593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4" name="Google Shape;594;p50"/>
          <p:cNvSpPr txBox="1"/>
          <p:nvPr/>
        </p:nvSpPr>
        <p:spPr>
          <a:xfrm>
            <a:off x="334361" y="943975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Decoupling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909851" y="1642275"/>
            <a:ext cx="785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Safety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p50"/>
          <p:cNvSpPr txBox="1"/>
          <p:nvPr/>
        </p:nvSpPr>
        <p:spPr>
          <a:xfrm>
            <a:off x="348009" y="2993414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Scalability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50"/>
          <p:cNvSpPr txBox="1"/>
          <p:nvPr/>
        </p:nvSpPr>
        <p:spPr>
          <a:xfrm>
            <a:off x="914400" y="2204108"/>
            <a:ext cx="785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Parallelism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4" name="Google Shape;604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5" name="Google Shape;605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6" name="Google Shape;606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7" name="Google Shape;607;p51"/>
          <p:cNvSpPr txBox="1"/>
          <p:nvPr/>
        </p:nvSpPr>
        <p:spPr>
          <a:xfrm>
            <a:off x="6062328" y="254512"/>
            <a:ext cx="3194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900" tIns="65900" rIns="65900" bIns="6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Primitives</a:t>
            </a:r>
            <a:endParaRPr sz="2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8" name="Google Shape;6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614" y="2491123"/>
            <a:ext cx="1257437" cy="96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73737"/>
            <a:ext cx="2801670" cy="162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2" y="2751774"/>
            <a:ext cx="1318308" cy="439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51"/>
          <p:cNvCxnSpPr>
            <a:stCxn id="610" idx="3"/>
            <a:endCxn id="608" idx="1"/>
          </p:cNvCxnSpPr>
          <p:nvPr/>
        </p:nvCxnSpPr>
        <p:spPr>
          <a:xfrm>
            <a:off x="3032311" y="2971492"/>
            <a:ext cx="1969200" cy="0"/>
          </a:xfrm>
          <a:prstGeom prst="straightConnector1">
            <a:avLst/>
          </a:prstGeom>
          <a:noFill/>
          <a:ln w="181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12" name="Google Shape;6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2" y="2267645"/>
            <a:ext cx="1318308" cy="43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2" y="3235903"/>
            <a:ext cx="1318308" cy="43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471" y="1250675"/>
            <a:ext cx="1257437" cy="960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p51"/>
          <p:cNvCxnSpPr>
            <a:stCxn id="612" idx="3"/>
            <a:endCxn id="614" idx="1"/>
          </p:cNvCxnSpPr>
          <p:nvPr/>
        </p:nvCxnSpPr>
        <p:spPr>
          <a:xfrm rot="10800000" flipH="1">
            <a:off x="3032311" y="1731063"/>
            <a:ext cx="1969200" cy="756300"/>
          </a:xfrm>
          <a:prstGeom prst="straightConnector1">
            <a:avLst/>
          </a:prstGeom>
          <a:noFill/>
          <a:ln w="181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16" name="Google Shape;6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662" y="3747734"/>
            <a:ext cx="1257437" cy="960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51"/>
          <p:cNvCxnSpPr>
            <a:stCxn id="613" idx="3"/>
            <a:endCxn id="616" idx="1"/>
          </p:cNvCxnSpPr>
          <p:nvPr/>
        </p:nvCxnSpPr>
        <p:spPr>
          <a:xfrm>
            <a:off x="3032311" y="3455621"/>
            <a:ext cx="1995300" cy="772500"/>
          </a:xfrm>
          <a:prstGeom prst="straightConnector1">
            <a:avLst/>
          </a:prstGeom>
          <a:noFill/>
          <a:ln w="181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8" name="Google Shape;618;p51"/>
          <p:cNvSpPr txBox="1"/>
          <p:nvPr/>
        </p:nvSpPr>
        <p:spPr>
          <a:xfrm>
            <a:off x="7032701" y="2921125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Tools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51"/>
          <p:cNvSpPr txBox="1"/>
          <p:nvPr/>
        </p:nvSpPr>
        <p:spPr>
          <a:xfrm>
            <a:off x="7037250" y="3460212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Resources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0" name="Google Shape;620;p51"/>
          <p:cNvSpPr txBox="1"/>
          <p:nvPr/>
        </p:nvSpPr>
        <p:spPr>
          <a:xfrm>
            <a:off x="7041800" y="4010671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Prompts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6528175" y="1250675"/>
            <a:ext cx="2399700" cy="13713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51"/>
          <p:cNvSpPr txBox="1"/>
          <p:nvPr/>
        </p:nvSpPr>
        <p:spPr>
          <a:xfrm>
            <a:off x="6687404" y="1276559"/>
            <a:ext cx="2122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Things the server can offer to Host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3" name="Google Shape;623;p51"/>
          <p:cNvCxnSpPr>
            <a:stCxn id="622" idx="0"/>
          </p:cNvCxnSpPr>
          <p:nvPr/>
        </p:nvCxnSpPr>
        <p:spPr>
          <a:xfrm rot="10800000">
            <a:off x="7187804" y="830159"/>
            <a:ext cx="560700" cy="44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2 - Defining the Process</a:t>
            </a:r>
            <a:endParaRPr sz="4000" b="1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1" name="Google Shape;101;p16" title="Screenshot 2025-08-28 at 6.50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9487"/>
            <a:ext cx="8839204" cy="225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Primitives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0" name="Google Shape;630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1" name="Google Shape;631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2" name="Google Shape;632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3" name="Google Shape;633;p52"/>
          <p:cNvSpPr txBox="1"/>
          <p:nvPr/>
        </p:nvSpPr>
        <p:spPr>
          <a:xfrm>
            <a:off x="424921" y="1249275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Tools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Actions the AI ask the server to perform.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52"/>
          <p:cNvSpPr txBox="1"/>
          <p:nvPr/>
        </p:nvSpPr>
        <p:spPr>
          <a:xfrm>
            <a:off x="452248" y="2095442"/>
            <a:ext cx="79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Resources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Structured data sources that the AI can read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52"/>
          <p:cNvSpPr txBox="1"/>
          <p:nvPr/>
        </p:nvSpPr>
        <p:spPr>
          <a:xfrm>
            <a:off x="502351" y="3214575"/>
            <a:ext cx="8016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Prompts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Predefined prompt templates or instructions that the server offers to help shape the AI's behavior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Prompts Primitives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2" name="Google Shape;642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43" name="Google Shape;6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" y="548185"/>
            <a:ext cx="8230450" cy="3869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53"/>
          <p:cNvCxnSpPr/>
          <p:nvPr/>
        </p:nvCxnSpPr>
        <p:spPr>
          <a:xfrm>
            <a:off x="3969223" y="2537631"/>
            <a:ext cx="136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" name="Google Shape;645;p53"/>
          <p:cNvSpPr txBox="1"/>
          <p:nvPr/>
        </p:nvSpPr>
        <p:spPr>
          <a:xfrm>
            <a:off x="625525" y="3480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Create an issue for a bug: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login button doesn’t work.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6" name="Google Shape;646;p53"/>
          <p:cNvSpPr txBox="1"/>
          <p:nvPr/>
        </p:nvSpPr>
        <p:spPr>
          <a:xfrm>
            <a:off x="5509150" y="4326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/create-issue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Prompts Primitives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53" name="Google Shape;653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54" name="Google Shape;6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25" y="1847860"/>
            <a:ext cx="64770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4"/>
          <p:cNvSpPr txBox="1"/>
          <p:nvPr/>
        </p:nvSpPr>
        <p:spPr>
          <a:xfrm>
            <a:off x="5509150" y="4326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Too vague!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6" name="Google Shape;656;p54"/>
          <p:cNvCxnSpPr>
            <a:stCxn id="655" idx="0"/>
            <a:endCxn id="654" idx="2"/>
          </p:cNvCxnSpPr>
          <p:nvPr/>
        </p:nvCxnSpPr>
        <p:spPr>
          <a:xfrm rot="10800000">
            <a:off x="4152850" y="3295550"/>
            <a:ext cx="2856300" cy="103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Prompts Primitives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2" name="Google Shape;662;p5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63" name="Google Shape;663;p5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64" name="Google Shape;664;p55"/>
          <p:cNvSpPr txBox="1"/>
          <p:nvPr/>
        </p:nvSpPr>
        <p:spPr>
          <a:xfrm>
            <a:off x="193325" y="1478500"/>
            <a:ext cx="44697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b="1"/>
              <a:t>"name":</a:t>
            </a:r>
            <a:r>
              <a:rPr lang="en"/>
              <a:t> "issue_report_prompt",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b="1"/>
              <a:t>"description"</a:t>
            </a:r>
            <a:r>
              <a:rPr lang="en"/>
              <a:t>: "Write clear, detailed GitHub issues",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b="1"/>
              <a:t>"messages"</a:t>
            </a:r>
            <a:r>
              <a:rPr lang="en"/>
              <a:t>: [{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"role"</a:t>
            </a:r>
            <a:r>
              <a:rPr lang="en"/>
              <a:t>: "system",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"content"</a:t>
            </a:r>
            <a:r>
              <a:rPr lang="en"/>
              <a:t>: "Always include: Title, Steps to    Reproduce, Expected, Actual, Environment"}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}]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pic>
        <p:nvPicPr>
          <p:cNvPr id="665" name="Google Shape;6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1375"/>
            <a:ext cx="4419600" cy="357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Primitives - Standard Operations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3" name="Google Shape;673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4" name="Google Shape;674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75" name="Google Shape;6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8" y="1121385"/>
            <a:ext cx="8839202" cy="347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81" name="Google Shape;681;p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731" y="-3"/>
            <a:ext cx="6946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7"/>
          <p:cNvSpPr txBox="1"/>
          <p:nvPr/>
        </p:nvSpPr>
        <p:spPr>
          <a:xfrm>
            <a:off x="186596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Summary till now!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8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Data Layer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0" name="Google Shape;690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1" name="Google Shape;691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2" name="Google Shape;692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3" name="Google Shape;693;p58"/>
          <p:cNvSpPr txBox="1"/>
          <p:nvPr/>
        </p:nvSpPr>
        <p:spPr>
          <a:xfrm>
            <a:off x="444553" y="1249275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Data Layer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The data layer is the language and grammar of the MCP ecosystem that everyone agrees upon to communicate.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p58"/>
          <p:cNvSpPr txBox="1"/>
          <p:nvPr/>
        </p:nvSpPr>
        <p:spPr>
          <a:xfrm>
            <a:off x="472903" y="3214575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 MCP, </a:t>
            </a: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JSON RPC 2.0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serves as the foundation of the data layer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9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JSON RPC 2.0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" name="Google Shape;700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1" name="Google Shape;701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2" name="Google Shape;702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3" name="Google Shape;703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4" name="Google Shape;704;p59"/>
          <p:cNvSpPr txBox="1"/>
          <p:nvPr/>
        </p:nvSpPr>
        <p:spPr>
          <a:xfrm>
            <a:off x="444553" y="994063"/>
            <a:ext cx="7923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JSON-RPC</a:t>
            </a:r>
            <a:r>
              <a:rPr lang="en" sz="2200">
                <a:solidFill>
                  <a:schemeClr val="dk1"/>
                </a:solidFill>
              </a:rPr>
              <a:t> stands for </a:t>
            </a:r>
            <a:r>
              <a:rPr lang="en" sz="2200" b="1">
                <a:solidFill>
                  <a:schemeClr val="dk1"/>
                </a:solidFill>
              </a:rPr>
              <a:t>JavaScript Object Notation – Remote Procedure Call</a:t>
            </a:r>
            <a:r>
              <a:rPr lang="en" sz="2200">
                <a:solidFill>
                  <a:schemeClr val="dk1"/>
                </a:solidFill>
              </a:rPr>
              <a:t>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5" name="Google Shape;705;p59"/>
          <p:cNvSpPr txBox="1"/>
          <p:nvPr/>
        </p:nvSpPr>
        <p:spPr>
          <a:xfrm>
            <a:off x="463090" y="1948345"/>
            <a:ext cx="80160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" sz="2200" b="1">
                <a:latin typeface="Poppins"/>
                <a:ea typeface="Poppins"/>
                <a:cs typeface="Poppins"/>
                <a:sym typeface="Poppins"/>
              </a:rPr>
              <a:t>Remote Procedure Call (RPC)</a:t>
            </a: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 allows a program to execute a function on another computer as if it were local, hiding the details of network communication and data transfer. This abstraction makes it easier to build distributed applications.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59"/>
          <p:cNvSpPr txBox="1"/>
          <p:nvPr/>
        </p:nvSpPr>
        <p:spPr>
          <a:xfrm>
            <a:off x="480142" y="3914392"/>
            <a:ext cx="7923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Instead of writing </a:t>
            </a:r>
            <a:r>
              <a:rPr lang="en" sz="22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add(2, 3)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locally, you send a request to the server saying “please run </a:t>
            </a:r>
            <a:r>
              <a:rPr lang="en" sz="22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with parameters 2 and 3.”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0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JSON RPC 2.0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3" name="Google Shape;713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4" name="Google Shape;714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5" name="Google Shape;715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16" name="Google Shape;7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3" y="1082122"/>
            <a:ext cx="4185012" cy="3908979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0"/>
          <p:cNvSpPr txBox="1"/>
          <p:nvPr/>
        </p:nvSpPr>
        <p:spPr>
          <a:xfrm>
            <a:off x="4917725" y="1116225"/>
            <a:ext cx="3847800" cy="3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Poppins"/>
                <a:ea typeface="Poppins"/>
                <a:cs typeface="Poppins"/>
                <a:sym typeface="Poppins"/>
              </a:rPr>
              <a:t>JSON-RPC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 combines the concept of </a:t>
            </a:r>
            <a:r>
              <a:rPr lang="en" sz="2100" b="1">
                <a:latin typeface="Poppins"/>
                <a:ea typeface="Poppins"/>
                <a:cs typeface="Poppins"/>
                <a:sym typeface="Poppins"/>
              </a:rPr>
              <a:t>Remote Procedure Calls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 with the simplicity of </a:t>
            </a:r>
            <a:r>
              <a:rPr lang="en" sz="2100" b="1">
                <a:latin typeface="Poppins"/>
                <a:ea typeface="Poppins"/>
                <a:cs typeface="Poppins"/>
                <a:sym typeface="Poppins"/>
              </a:rPr>
              <a:t>JSON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, allowing developers to structure RPC requests and responses in a standardized JSON format.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1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JSON RPC 2.0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4" name="Google Shape;724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5" name="Google Shape;725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6" name="Google Shape;726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7" name="Google Shape;727;p61"/>
          <p:cNvSpPr txBox="1"/>
          <p:nvPr/>
        </p:nvSpPr>
        <p:spPr>
          <a:xfrm>
            <a:off x="465799" y="1030250"/>
            <a:ext cx="3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Request Structure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8" name="Google Shape;7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25" y="1776000"/>
            <a:ext cx="2625175" cy="23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1"/>
          <p:cNvSpPr txBox="1"/>
          <p:nvPr/>
        </p:nvSpPr>
        <p:spPr>
          <a:xfrm>
            <a:off x="5508700" y="195400"/>
            <a:ext cx="327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Response Structure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500" y="929725"/>
            <a:ext cx="2524550" cy="18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725" y="3170525"/>
            <a:ext cx="5774875" cy="142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61"/>
          <p:cNvCxnSpPr/>
          <p:nvPr/>
        </p:nvCxnSpPr>
        <p:spPr>
          <a:xfrm rot="10800000" flipH="1">
            <a:off x="3317750" y="1482275"/>
            <a:ext cx="2404800" cy="104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3" name="Google Shape;733;p61"/>
          <p:cNvCxnSpPr>
            <a:endCxn id="731" idx="0"/>
          </p:cNvCxnSpPr>
          <p:nvPr/>
        </p:nvCxnSpPr>
        <p:spPr>
          <a:xfrm>
            <a:off x="3366763" y="2522825"/>
            <a:ext cx="2846400" cy="64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3 - Deciding the Tools</a:t>
            </a:r>
            <a:endParaRPr sz="4000" b="1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 flipH="1">
            <a:off x="4003300" y="1182800"/>
            <a:ext cx="22800" cy="319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7"/>
          <p:cNvSpPr txBox="1"/>
          <p:nvPr/>
        </p:nvSpPr>
        <p:spPr>
          <a:xfrm>
            <a:off x="1023575" y="1342025"/>
            <a:ext cx="236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The Main AI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" y="2186250"/>
            <a:ext cx="2213199" cy="22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5561475" y="1342025"/>
            <a:ext cx="187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The Tools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394600" y="2245075"/>
            <a:ext cx="95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Github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5561475" y="22450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Web Search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7192375" y="22450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Google Drive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394600" y="2909275"/>
            <a:ext cx="95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Arxiv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561475" y="29092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Gmail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192375" y="29092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Product Hunt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2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Communication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9" name="Google Shape;739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0" name="Google Shape;740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1" name="Google Shape;741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2" name="Google Shape;742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3" name="Google Shape;743;p62"/>
          <p:cNvSpPr txBox="1"/>
          <p:nvPr/>
        </p:nvSpPr>
        <p:spPr>
          <a:xfrm>
            <a:off x="424921" y="188832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Calling a tool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p62"/>
          <p:cNvSpPr txBox="1"/>
          <p:nvPr/>
        </p:nvSpPr>
        <p:spPr>
          <a:xfrm>
            <a:off x="430084" y="251188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Batching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62"/>
          <p:cNvSpPr txBox="1"/>
          <p:nvPr/>
        </p:nvSpPr>
        <p:spPr>
          <a:xfrm>
            <a:off x="435246" y="3125627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Notification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6" name="Google Shape;746;p62"/>
          <p:cNvSpPr txBox="1"/>
          <p:nvPr/>
        </p:nvSpPr>
        <p:spPr>
          <a:xfrm>
            <a:off x="440409" y="3788451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Error Handling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7" name="Google Shape;747;p62"/>
          <p:cNvSpPr txBox="1"/>
          <p:nvPr/>
        </p:nvSpPr>
        <p:spPr>
          <a:xfrm>
            <a:off x="416128" y="1264776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Initial handshake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3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Why JSON RPC for Data Layer?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3" name="Google Shape;753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4" name="Google Shape;754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5" name="Google Shape;755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6" name="Google Shape;756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7" name="Google Shape;757;p63"/>
          <p:cNvSpPr txBox="1"/>
          <p:nvPr/>
        </p:nvSpPr>
        <p:spPr>
          <a:xfrm>
            <a:off x="424921" y="188832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Supports bi-directional communication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63"/>
          <p:cNvSpPr txBox="1"/>
          <p:nvPr/>
        </p:nvSpPr>
        <p:spPr>
          <a:xfrm>
            <a:off x="430084" y="251188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It is transport-agnostic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63"/>
          <p:cNvSpPr txBox="1"/>
          <p:nvPr/>
        </p:nvSpPr>
        <p:spPr>
          <a:xfrm>
            <a:off x="435246" y="3125627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Supports batching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0" name="Google Shape;760;p63"/>
          <p:cNvSpPr txBox="1"/>
          <p:nvPr/>
        </p:nvSpPr>
        <p:spPr>
          <a:xfrm>
            <a:off x="440409" y="3788451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Supports notification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63"/>
          <p:cNvSpPr txBox="1"/>
          <p:nvPr/>
        </p:nvSpPr>
        <p:spPr>
          <a:xfrm>
            <a:off x="416128" y="1264776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It’s lightweight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Transport Layer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8" name="Google Shape;768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9" name="Google Shape;769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0" name="Google Shape;770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1" name="Google Shape;771;p64"/>
          <p:cNvSpPr txBox="1"/>
          <p:nvPr/>
        </p:nvSpPr>
        <p:spPr>
          <a:xfrm>
            <a:off x="444553" y="1249275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Transport Layer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is the mechanism that moves JSON-RPC messages between the Client and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2" name="Google Shape;772;p64"/>
          <p:cNvSpPr txBox="1"/>
          <p:nvPr/>
        </p:nvSpPr>
        <p:spPr>
          <a:xfrm>
            <a:off x="472903" y="3214575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choice of transport depends on the type of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- Types of Server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8" name="Google Shape;778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9" name="Google Shape;779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0" name="Google Shape;780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1" name="Google Shape;781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82" name="Google Shape;7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1366350"/>
            <a:ext cx="3748951" cy="29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5"/>
          <p:cNvSpPr txBox="1"/>
          <p:nvPr/>
        </p:nvSpPr>
        <p:spPr>
          <a:xfrm>
            <a:off x="4819850" y="1180912"/>
            <a:ext cx="368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 b="1"/>
              <a:t>local server</a:t>
            </a:r>
            <a:r>
              <a:rPr lang="en" sz="1800"/>
              <a:t> is a program running on your own computer.</a:t>
            </a:r>
            <a:endParaRPr sz="1800"/>
          </a:p>
        </p:txBody>
      </p:sp>
      <p:sp>
        <p:nvSpPr>
          <p:cNvPr id="784" name="Google Shape;784;p65"/>
          <p:cNvSpPr txBox="1"/>
          <p:nvPr/>
        </p:nvSpPr>
        <p:spPr>
          <a:xfrm>
            <a:off x="4819850" y="2589247"/>
            <a:ext cx="3936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 b="1"/>
              <a:t>remote server</a:t>
            </a:r>
            <a:r>
              <a:rPr lang="en" sz="1800"/>
              <a:t> is a program running on another computer (somewhere else on the network or internet) that you connect to over a network.</a:t>
            </a:r>
            <a:endParaRPr sz="1800"/>
          </a:p>
        </p:txBody>
      </p:sp>
      <p:sp>
        <p:nvSpPr>
          <p:cNvPr id="785" name="Google Shape;785;p65"/>
          <p:cNvSpPr txBox="1"/>
          <p:nvPr/>
        </p:nvSpPr>
        <p:spPr>
          <a:xfrm>
            <a:off x="4832291" y="1840664"/>
            <a:ext cx="368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-&gt; STDIO</a:t>
            </a:r>
            <a:endParaRPr sz="1800" b="1"/>
          </a:p>
        </p:txBody>
      </p:sp>
      <p:sp>
        <p:nvSpPr>
          <p:cNvPr id="786" name="Google Shape;786;p65"/>
          <p:cNvSpPr txBox="1"/>
          <p:nvPr/>
        </p:nvSpPr>
        <p:spPr>
          <a:xfrm>
            <a:off x="4835984" y="4159321"/>
            <a:ext cx="368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-&gt; HTTP/SSE</a:t>
            </a:r>
            <a:endParaRPr sz="1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Local Servers - STDIO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2" name="Google Shape;792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3" name="Google Shape;793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4" name="Google Shape;794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5" name="Google Shape;795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6" name="Google Shape;796;p66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STDIO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refers to the built-in streams every program has.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p66"/>
          <p:cNvSpPr txBox="1"/>
          <p:nvPr/>
        </p:nvSpPr>
        <p:spPr>
          <a:xfrm>
            <a:off x="457408" y="2199904"/>
            <a:ext cx="414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stdin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(input the program reads)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8" name="Google Shape;798;p66"/>
          <p:cNvSpPr txBox="1"/>
          <p:nvPr/>
        </p:nvSpPr>
        <p:spPr>
          <a:xfrm>
            <a:off x="461101" y="2588485"/>
            <a:ext cx="414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stdout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(output the program writes)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9" name="Google Shape;799;p66"/>
          <p:cNvSpPr txBox="1"/>
          <p:nvPr/>
        </p:nvSpPr>
        <p:spPr>
          <a:xfrm>
            <a:off x="439090" y="3250328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 MCP, these streams are used as transport layer between the client and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How does STDIO work?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6" name="Google Shape;806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7" name="Google Shape;807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8" name="Google Shape;808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9" name="Google Shape;809;p67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host launches the server as a subprocess on the same machine.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67"/>
          <p:cNvSpPr txBox="1"/>
          <p:nvPr/>
        </p:nvSpPr>
        <p:spPr>
          <a:xfrm>
            <a:off x="435390" y="2471803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host(client) writes JSON-RPC messages into the server’s STDIN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67"/>
          <p:cNvSpPr txBox="1"/>
          <p:nvPr/>
        </p:nvSpPr>
        <p:spPr>
          <a:xfrm>
            <a:off x="439084" y="365737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server reads those messages, processes them, and writes back responses to it’s STDOUT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8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 of the STDIO transport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7" name="Google Shape;817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8" name="Google Shape;818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9" name="Google Shape;819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0" name="Google Shape;820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1" name="Google Shape;821;p68"/>
          <p:cNvSpPr txBox="1"/>
          <p:nvPr/>
        </p:nvSpPr>
        <p:spPr>
          <a:xfrm>
            <a:off x="435397" y="12765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Fast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data is passed directly between processes.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68"/>
          <p:cNvSpPr txBox="1"/>
          <p:nvPr/>
        </p:nvSpPr>
        <p:spPr>
          <a:xfrm>
            <a:off x="435390" y="2060673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Secure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no open network port that could be attacked; communication is only local.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68"/>
          <p:cNvSpPr txBox="1"/>
          <p:nvPr/>
        </p:nvSpPr>
        <p:spPr>
          <a:xfrm>
            <a:off x="439084" y="3298728"/>
            <a:ext cx="8016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every language/runtime supports reading/writing from stdin/stdout. No extra libraries required.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9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Servers - HTTP + SSE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9" name="Google Shape;829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0" name="Google Shape;830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1" name="Google Shape;831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3" name="Google Shape;833;p69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Using HTTP allows the host to reach Servers running anywhere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4" name="Google Shape;834;p69"/>
          <p:cNvSpPr txBox="1"/>
          <p:nvPr/>
        </p:nvSpPr>
        <p:spPr>
          <a:xfrm>
            <a:off x="435397" y="2322870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Host sends JSON RPC requests using POST requests with a JSON payload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5" name="Google Shape;835;p69"/>
          <p:cNvSpPr txBox="1"/>
          <p:nvPr/>
        </p:nvSpPr>
        <p:spPr>
          <a:xfrm>
            <a:off x="442831" y="3311612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transport supports standard HTTP auth methods(like API keys)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0"/>
          <p:cNvSpPr txBox="1"/>
          <p:nvPr/>
        </p:nvSpPr>
        <p:spPr>
          <a:xfrm>
            <a:off x="425431" y="41524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Servers - HTTP + SSE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2" name="Google Shape;842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3" name="Google Shape;843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4" name="Google Shape;844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5" name="Google Shape;845;p70"/>
          <p:cNvSpPr txBox="1"/>
          <p:nvPr/>
        </p:nvSpPr>
        <p:spPr>
          <a:xfrm>
            <a:off x="435397" y="1020036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SSE stands for Server Sent Events, and it’s an extension of HTTP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70"/>
          <p:cNvSpPr txBox="1"/>
          <p:nvPr/>
        </p:nvSpPr>
        <p:spPr>
          <a:xfrm>
            <a:off x="435397" y="1943729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Using SSE the server sends multiple messages to client over a single open connection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70"/>
          <p:cNvSpPr txBox="1"/>
          <p:nvPr/>
        </p:nvSpPr>
        <p:spPr>
          <a:xfrm>
            <a:off x="442831" y="2921319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Instead of sending one large JSON blob, the server can stream chunks of data as they are ready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8" name="Google Shape;848;p70"/>
          <p:cNvSpPr txBox="1"/>
          <p:nvPr/>
        </p:nvSpPr>
        <p:spPr>
          <a:xfrm>
            <a:off x="439114" y="39435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Ideal for long running tasks or incremental updates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4" name="Google Shape;854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5" name="Google Shape;855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6" name="Google Shape;856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57" name="Google Shape;8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81" y="0"/>
            <a:ext cx="73080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4 - The Research Phase</a:t>
            </a:r>
            <a:endParaRPr sz="4000" b="1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0" name="Google Shape;130;p18" title="Screenshot 2025-08-28 at 7.15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0263"/>
            <a:ext cx="9144003" cy="312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2"/>
          <p:cNvSpPr txBox="1"/>
          <p:nvPr/>
        </p:nvSpPr>
        <p:spPr>
          <a:xfrm>
            <a:off x="1726400" y="1920075"/>
            <a:ext cx="56436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LIFECYCLE</a:t>
            </a:r>
            <a:endParaRPr sz="8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3" name="Google Shape;863;p7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64" name="Google Shape;864;p72"/>
          <p:cNvSpPr txBox="1"/>
          <p:nvPr/>
        </p:nvSpPr>
        <p:spPr>
          <a:xfrm>
            <a:off x="3190876" y="914400"/>
            <a:ext cx="4007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	</a:t>
            </a:r>
            <a:endParaRPr sz="7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5" name="Google Shape;865;p72"/>
          <p:cNvCxnSpPr/>
          <p:nvPr/>
        </p:nvCxnSpPr>
        <p:spPr>
          <a:xfrm rot="10800000" flipH="1">
            <a:off x="1738325" y="2000075"/>
            <a:ext cx="5167200" cy="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MCP Lifecycle?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1" name="Google Shape;871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2" name="Google Shape;872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3" name="Google Shape;873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4" name="Google Shape;874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5" name="Google Shape;875;p73"/>
          <p:cNvSpPr txBox="1"/>
          <p:nvPr/>
        </p:nvSpPr>
        <p:spPr>
          <a:xfrm>
            <a:off x="435397" y="1276514"/>
            <a:ext cx="8016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Life Cycle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describes the </a:t>
            </a: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complete sequence of steps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govern how a Host (client) and a Server establish, use, and end a connection during a session.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Stages of MCP Lifecycle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2" name="Google Shape;882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3" name="Google Shape;883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4" name="Google Shape;884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85" name="Google Shape;8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825" y="1416651"/>
            <a:ext cx="3276600" cy="7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88" y="3859350"/>
            <a:ext cx="2333626" cy="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399" y="3895488"/>
            <a:ext cx="2133775" cy="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950" y="3859350"/>
            <a:ext cx="2044409" cy="58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9" name="Google Shape;889;p74"/>
          <p:cNvCxnSpPr>
            <a:stCxn id="885" idx="2"/>
            <a:endCxn id="886" idx="0"/>
          </p:cNvCxnSpPr>
          <p:nvPr/>
        </p:nvCxnSpPr>
        <p:spPr>
          <a:xfrm flipH="1">
            <a:off x="1499925" y="2139301"/>
            <a:ext cx="2929200" cy="171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0" name="Google Shape;890;p74"/>
          <p:cNvCxnSpPr>
            <a:stCxn id="885" idx="2"/>
            <a:endCxn id="887" idx="0"/>
          </p:cNvCxnSpPr>
          <p:nvPr/>
        </p:nvCxnSpPr>
        <p:spPr>
          <a:xfrm>
            <a:off x="4429125" y="2139301"/>
            <a:ext cx="95100" cy="17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1" name="Google Shape;891;p74"/>
          <p:cNvCxnSpPr>
            <a:stCxn id="885" idx="2"/>
            <a:endCxn id="888" idx="0"/>
          </p:cNvCxnSpPr>
          <p:nvPr/>
        </p:nvCxnSpPr>
        <p:spPr>
          <a:xfrm>
            <a:off x="4429125" y="2139301"/>
            <a:ext cx="3051000" cy="171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7" name="Google Shape;897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98" name="Google Shape;898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99" name="Google Shape;899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00" name="Google Shape;900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01" name="Google Shape;901;p75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initialization phase </a:t>
            </a:r>
            <a:r>
              <a:rPr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MUST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be the first interaction between client and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2" name="Google Shape;902;p75"/>
          <p:cNvSpPr txBox="1"/>
          <p:nvPr/>
        </p:nvSpPr>
        <p:spPr>
          <a:xfrm>
            <a:off x="457200" y="2316975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Establish protocol version compatibility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p75"/>
          <p:cNvSpPr txBox="1"/>
          <p:nvPr/>
        </p:nvSpPr>
        <p:spPr>
          <a:xfrm>
            <a:off x="457200" y="2850375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Exchange and negotiate capabilities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 - Step 1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0" name="Google Shape;910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1" name="Google Shape;911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2" name="Google Shape;912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3" name="Google Shape;913;p76"/>
          <p:cNvSpPr txBox="1"/>
          <p:nvPr/>
        </p:nvSpPr>
        <p:spPr>
          <a:xfrm>
            <a:off x="435400" y="1028875"/>
            <a:ext cx="816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Client sends a </a:t>
            </a:r>
            <a:r>
              <a:rPr lang="en" sz="2400" i="1" u="sng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initialize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request containing: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4" name="Google Shape;9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642875"/>
            <a:ext cx="5578151" cy="34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76"/>
          <p:cNvSpPr/>
          <p:nvPr/>
        </p:nvSpPr>
        <p:spPr>
          <a:xfrm>
            <a:off x="2667000" y="2933700"/>
            <a:ext cx="1124100" cy="276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76"/>
          <p:cNvSpPr txBox="1"/>
          <p:nvPr/>
        </p:nvSpPr>
        <p:spPr>
          <a:xfrm>
            <a:off x="5172075" y="3366875"/>
            <a:ext cx="372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 implementation info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7" name="Google Shape;917;p76"/>
          <p:cNvSpPr txBox="1"/>
          <p:nvPr/>
        </p:nvSpPr>
        <p:spPr>
          <a:xfrm>
            <a:off x="5172075" y="2079150"/>
            <a:ext cx="34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MCP protocol version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8" name="Google Shape;918;p76"/>
          <p:cNvSpPr txBox="1"/>
          <p:nvPr/>
        </p:nvSpPr>
        <p:spPr>
          <a:xfrm>
            <a:off x="5176800" y="2723000"/>
            <a:ext cx="32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 capabilities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9" name="Google Shape;919;p76"/>
          <p:cNvSpPr/>
          <p:nvPr/>
        </p:nvSpPr>
        <p:spPr>
          <a:xfrm>
            <a:off x="1085850" y="3429000"/>
            <a:ext cx="3000000" cy="554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6"/>
          <p:cNvSpPr/>
          <p:nvPr/>
        </p:nvSpPr>
        <p:spPr>
          <a:xfrm>
            <a:off x="2200275" y="4133850"/>
            <a:ext cx="39147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1" name="Google Shape;921;p76"/>
          <p:cNvCxnSpPr>
            <a:stCxn id="915" idx="3"/>
            <a:endCxn id="917" idx="1"/>
          </p:cNvCxnSpPr>
          <p:nvPr/>
        </p:nvCxnSpPr>
        <p:spPr>
          <a:xfrm rot="10800000" flipH="1">
            <a:off x="3791100" y="2325450"/>
            <a:ext cx="1380900" cy="74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2" name="Google Shape;922;p76"/>
          <p:cNvCxnSpPr>
            <a:stCxn id="919" idx="3"/>
            <a:endCxn id="918" idx="1"/>
          </p:cNvCxnSpPr>
          <p:nvPr/>
        </p:nvCxnSpPr>
        <p:spPr>
          <a:xfrm rot="10800000" flipH="1">
            <a:off x="4085850" y="2969250"/>
            <a:ext cx="1091100" cy="73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" name="Google Shape;923;p76"/>
          <p:cNvCxnSpPr>
            <a:stCxn id="920" idx="0"/>
            <a:endCxn id="916" idx="1"/>
          </p:cNvCxnSpPr>
          <p:nvPr/>
        </p:nvCxnSpPr>
        <p:spPr>
          <a:xfrm rot="10800000" flipH="1">
            <a:off x="4157625" y="3613050"/>
            <a:ext cx="1014600" cy="52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 - Step 2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9" name="Google Shape;929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0" name="Google Shape;930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1" name="Google Shape;931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2" name="Google Shape;932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3" name="Google Shape;933;p77"/>
          <p:cNvSpPr txBox="1"/>
          <p:nvPr/>
        </p:nvSpPr>
        <p:spPr>
          <a:xfrm>
            <a:off x="435400" y="1028875"/>
            <a:ext cx="838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Server sends its own capabilities and info: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4" name="Google Shape;9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75" y="1514475"/>
            <a:ext cx="52819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77"/>
          <p:cNvSpPr/>
          <p:nvPr/>
        </p:nvSpPr>
        <p:spPr>
          <a:xfrm>
            <a:off x="2257425" y="2413263"/>
            <a:ext cx="1124100" cy="276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77"/>
          <p:cNvSpPr txBox="1"/>
          <p:nvPr/>
        </p:nvSpPr>
        <p:spPr>
          <a:xfrm>
            <a:off x="5172075" y="3366875"/>
            <a:ext cx="372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 implementation info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7" name="Google Shape;937;p77"/>
          <p:cNvSpPr txBox="1"/>
          <p:nvPr/>
        </p:nvSpPr>
        <p:spPr>
          <a:xfrm>
            <a:off x="5172075" y="2079150"/>
            <a:ext cx="34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MCP protocol version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8" name="Google Shape;938;p77"/>
          <p:cNvSpPr txBox="1"/>
          <p:nvPr/>
        </p:nvSpPr>
        <p:spPr>
          <a:xfrm>
            <a:off x="5176800" y="2723000"/>
            <a:ext cx="32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 capabilities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9" name="Google Shape;939;p77"/>
          <p:cNvSpPr/>
          <p:nvPr/>
        </p:nvSpPr>
        <p:spPr>
          <a:xfrm>
            <a:off x="981075" y="2812775"/>
            <a:ext cx="2657400" cy="109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77"/>
          <p:cNvSpPr/>
          <p:nvPr/>
        </p:nvSpPr>
        <p:spPr>
          <a:xfrm>
            <a:off x="1924050" y="4067175"/>
            <a:ext cx="3848100" cy="276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1" name="Google Shape;941;p77"/>
          <p:cNvCxnSpPr>
            <a:stCxn id="935" idx="3"/>
            <a:endCxn id="937" idx="1"/>
          </p:cNvCxnSpPr>
          <p:nvPr/>
        </p:nvCxnSpPr>
        <p:spPr>
          <a:xfrm rot="10800000" flipH="1">
            <a:off x="3381525" y="2325513"/>
            <a:ext cx="1790700" cy="22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2" name="Google Shape;942;p77"/>
          <p:cNvCxnSpPr>
            <a:stCxn id="939" idx="3"/>
            <a:endCxn id="938" idx="1"/>
          </p:cNvCxnSpPr>
          <p:nvPr/>
        </p:nvCxnSpPr>
        <p:spPr>
          <a:xfrm rot="10800000" flipH="1">
            <a:off x="3638475" y="2969225"/>
            <a:ext cx="1538400" cy="38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3" name="Google Shape;943;p77"/>
          <p:cNvCxnSpPr>
            <a:stCxn id="940" idx="0"/>
            <a:endCxn id="936" idx="1"/>
          </p:cNvCxnSpPr>
          <p:nvPr/>
        </p:nvCxnSpPr>
        <p:spPr>
          <a:xfrm rot="10800000" flipH="1">
            <a:off x="3848100" y="3613275"/>
            <a:ext cx="1323900" cy="45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8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 - Step 3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9" name="Google Shape;949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0" name="Google Shape;950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1" name="Google Shape;951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2" name="Google Shape;952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3" name="Google Shape;953;p78"/>
          <p:cNvSpPr txBox="1"/>
          <p:nvPr/>
        </p:nvSpPr>
        <p:spPr>
          <a:xfrm>
            <a:off x="435400" y="1028875"/>
            <a:ext cx="7317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After successful initialization, the client </a:t>
            </a:r>
            <a:r>
              <a:rPr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MUST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send an </a:t>
            </a:r>
            <a:r>
              <a:rPr lang="en" sz="2400" i="1" u="sng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rPr>
              <a:t>initialized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notification to indicate it is ready to begin normal operations: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4" name="Google Shape;9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2474275"/>
            <a:ext cx="4092511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78"/>
          <p:cNvSpPr txBox="1"/>
          <p:nvPr/>
        </p:nvSpPr>
        <p:spPr>
          <a:xfrm>
            <a:off x="492550" y="4019725"/>
            <a:ext cx="73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Now the Client and Server are connected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9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Rules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2" name="Google Shape;962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3" name="Google Shape;963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4" name="Google Shape;964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5" name="Google Shape;965;p79"/>
          <p:cNvSpPr txBox="1"/>
          <p:nvPr/>
        </p:nvSpPr>
        <p:spPr>
          <a:xfrm>
            <a:off x="435400" y="1028875"/>
            <a:ext cx="73179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client </a:t>
            </a:r>
            <a:r>
              <a:rPr lang="en" sz="2400" b="1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SHOULD NOT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send requests other than </a:t>
            </a:r>
            <a:r>
              <a:rPr lang="en" sz="2400" b="1">
                <a:solidFill>
                  <a:srgbClr val="111827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pings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before the server has responded to the </a:t>
            </a:r>
            <a:r>
              <a:rPr lang="en" sz="2400" i="1" u="sng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rPr>
              <a:t>initialize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request.</a:t>
            </a:r>
            <a:endParaRPr sz="24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6" name="Google Shape;966;p79"/>
          <p:cNvSpPr txBox="1"/>
          <p:nvPr/>
        </p:nvSpPr>
        <p:spPr>
          <a:xfrm>
            <a:off x="444925" y="2752900"/>
            <a:ext cx="73179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server </a:t>
            </a:r>
            <a:r>
              <a:rPr lang="en" sz="2400" b="1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SHOULD NOT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send requests other than </a:t>
            </a:r>
            <a:r>
              <a:rPr lang="en" sz="2400" b="1">
                <a:solidFill>
                  <a:srgbClr val="111827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pings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" sz="2400" b="1">
                <a:solidFill>
                  <a:srgbClr val="111827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logging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before receiving the </a:t>
            </a:r>
            <a:r>
              <a:rPr lang="en" sz="2400" i="1" u="sng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rPr>
              <a:t>initialized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notification.</a:t>
            </a:r>
            <a:endParaRPr sz="24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0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Version Negotiation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3" name="Google Shape;973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4" name="Google Shape;974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5" name="Google Shape;975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152"/>
            <a:ext cx="4229101" cy="3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0"/>
          <p:cNvSpPr/>
          <p:nvPr/>
        </p:nvSpPr>
        <p:spPr>
          <a:xfrm>
            <a:off x="2628900" y="2762250"/>
            <a:ext cx="13239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pic>
        <p:nvPicPr>
          <p:cNvPr id="978" name="Google Shape;9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550" y="1235675"/>
            <a:ext cx="4600576" cy="2600831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0"/>
          <p:cNvSpPr/>
          <p:nvPr/>
        </p:nvSpPr>
        <p:spPr>
          <a:xfrm>
            <a:off x="6686550" y="2335988"/>
            <a:ext cx="13239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pic>
        <p:nvPicPr>
          <p:cNvPr id="980" name="Google Shape;98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528676"/>
            <a:ext cx="5706984" cy="4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1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Capability Negotiation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6" name="Google Shape;986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7" name="Google Shape;987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8" name="Google Shape;988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9" name="Google Shape;989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90" name="Google Shape;990;p81"/>
          <p:cNvSpPr txBox="1"/>
          <p:nvPr/>
        </p:nvSpPr>
        <p:spPr>
          <a:xfrm>
            <a:off x="457200" y="923925"/>
            <a:ext cx="800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 and server capabilities establish which protocol features will be available during the session.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91" name="Google Shape;99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2369325"/>
            <a:ext cx="2371725" cy="14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525" y="2369325"/>
            <a:ext cx="2190425" cy="19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1"/>
          <p:cNvSpPr txBox="1"/>
          <p:nvPr/>
        </p:nvSpPr>
        <p:spPr>
          <a:xfrm>
            <a:off x="5715000" y="20859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Sub-capabilities</a:t>
            </a:r>
            <a:endParaRPr u="sng"/>
          </a:p>
        </p:txBody>
      </p:sp>
      <p:pic>
        <p:nvPicPr>
          <p:cNvPr id="994" name="Google Shape;99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975" y="2811525"/>
            <a:ext cx="1838650" cy="11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5 - Editing Phase</a:t>
            </a:r>
            <a:endParaRPr sz="4000" b="1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0" name="Google Shape;140;p19" title="Screenshot 2025-08-28 at 7.32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" y="1186016"/>
            <a:ext cx="9144003" cy="331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Operation Phase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0" name="Google Shape;1000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1" name="Google Shape;1001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2" name="Google Shape;1002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3" name="Google Shape;1003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4" name="Google Shape;1004;p82"/>
          <p:cNvSpPr txBox="1"/>
          <p:nvPr/>
        </p:nvSpPr>
        <p:spPr>
          <a:xfrm>
            <a:off x="435397" y="1276514"/>
            <a:ext cx="8016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During the operation phase, the client and server exchange messages according to the negotiated capabilities.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5" name="Google Shape;1005;p82"/>
          <p:cNvSpPr txBox="1"/>
          <p:nvPr/>
        </p:nvSpPr>
        <p:spPr>
          <a:xfrm>
            <a:off x="457200" y="2593200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Respect the negotiated protocol version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6" name="Google Shape;1006;p82"/>
          <p:cNvSpPr txBox="1"/>
          <p:nvPr/>
        </p:nvSpPr>
        <p:spPr>
          <a:xfrm>
            <a:off x="457200" y="3202800"/>
            <a:ext cx="6438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Only use capabilities that were successfully negotiated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Capability Discovery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2" name="Google Shape;1012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3" name="Google Shape;1013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4" name="Google Shape;1014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5" name="Google Shape;1015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16" name="Google Shape;10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121375"/>
            <a:ext cx="4848224" cy="5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1762125"/>
            <a:ext cx="6972299" cy="32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Tool Calling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3" name="Google Shape;1023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4" name="Google Shape;1024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5" name="Google Shape;1025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6" name="Google Shape;1026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27" name="Google Shape;10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1376"/>
            <a:ext cx="3248225" cy="36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200" y="1121375"/>
            <a:ext cx="5714799" cy="23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Shutdown Phase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4" name="Google Shape;1034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5" name="Google Shape;1035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6" name="Google Shape;1036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7" name="Google Shape;1037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8" name="Google Shape;1038;p85"/>
          <p:cNvSpPr txBox="1"/>
          <p:nvPr/>
        </p:nvSpPr>
        <p:spPr>
          <a:xfrm>
            <a:off x="435397" y="12765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side (typically the </a:t>
            </a: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initiates shutdown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9" name="Google Shape;1039;p85"/>
          <p:cNvSpPr txBox="1"/>
          <p:nvPr/>
        </p:nvSpPr>
        <p:spPr>
          <a:xfrm>
            <a:off x="435397" y="19242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special JSON RPC shutdown message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defined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0" name="Google Shape;1040;p85"/>
          <p:cNvSpPr txBox="1"/>
          <p:nvPr/>
        </p:nvSpPr>
        <p:spPr>
          <a:xfrm>
            <a:off x="435397" y="29529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Transport layer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responsible for signaling termination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Shutdown in STDIO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6" name="Google Shape;1046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7" name="Google Shape;1047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8" name="Google Shape;1048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9" name="Google Shape;1049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0" name="Google Shape;1050;p86"/>
          <p:cNvSpPr txBox="1"/>
          <p:nvPr/>
        </p:nvSpPr>
        <p:spPr>
          <a:xfrm>
            <a:off x="435397" y="9717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Client-initiated shutdown (SHOULD):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1" name="Google Shape;1051;p86"/>
          <p:cNvSpPr txBox="1"/>
          <p:nvPr/>
        </p:nvSpPr>
        <p:spPr>
          <a:xfrm>
            <a:off x="1114425" y="1535925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Close input stream to the child process (server)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2" name="Google Shape;1052;p86"/>
          <p:cNvSpPr txBox="1"/>
          <p:nvPr/>
        </p:nvSpPr>
        <p:spPr>
          <a:xfrm>
            <a:off x="1143000" y="196455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Wait for server to exit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3" name="Google Shape;1053;p86"/>
          <p:cNvSpPr txBox="1"/>
          <p:nvPr/>
        </p:nvSpPr>
        <p:spPr>
          <a:xfrm>
            <a:off x="1114425" y="24027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Send </a:t>
            </a:r>
            <a:r>
              <a:rPr lang="en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SIGTERM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if server does not exit in time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4" name="Google Shape;1054;p86"/>
          <p:cNvSpPr txBox="1"/>
          <p:nvPr/>
        </p:nvSpPr>
        <p:spPr>
          <a:xfrm>
            <a:off x="1143000" y="2831325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Send </a:t>
            </a:r>
            <a:r>
              <a:rPr lang="en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SIGKILL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if still unresponsive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5" name="Google Shape;1055;p86"/>
          <p:cNvSpPr txBox="1"/>
          <p:nvPr/>
        </p:nvSpPr>
        <p:spPr>
          <a:xfrm>
            <a:off x="435397" y="3343439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Server-initiated 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shutdown (MAY):</a:t>
            </a:r>
            <a:endParaRPr sz="24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6" name="Google Shape;1056;p86"/>
          <p:cNvSpPr txBox="1"/>
          <p:nvPr/>
        </p:nvSpPr>
        <p:spPr>
          <a:xfrm>
            <a:off x="1114425" y="39267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Close output stream to the client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7" name="Google Shape;1057;p86"/>
          <p:cNvSpPr txBox="1"/>
          <p:nvPr/>
        </p:nvSpPr>
        <p:spPr>
          <a:xfrm>
            <a:off x="1143000" y="43839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Exit process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Shutdown in HTTP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3" name="Google Shape;1063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4" name="Google Shape;1064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5" name="Google Shape;1065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6" name="Google Shape;1066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7" name="Google Shape;1067;p87"/>
          <p:cNvSpPr txBox="1"/>
          <p:nvPr/>
        </p:nvSpPr>
        <p:spPr>
          <a:xfrm>
            <a:off x="435397" y="9717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Client-initiated shutdown (common case):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8" name="Google Shape;1068;p87"/>
          <p:cNvSpPr txBox="1"/>
          <p:nvPr/>
        </p:nvSpPr>
        <p:spPr>
          <a:xfrm>
            <a:off x="1114425" y="1535925"/>
            <a:ext cx="6438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client (Host) </a:t>
            </a: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closes the HTTP connection(s)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it opened to the Server.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9" name="Google Shape;1069;p87"/>
          <p:cNvSpPr txBox="1"/>
          <p:nvPr/>
        </p:nvSpPr>
        <p:spPr>
          <a:xfrm>
            <a:off x="435397" y="2571739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Server-initiated shutdown (possible):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0" name="Google Shape;1070;p87"/>
          <p:cNvSpPr txBox="1"/>
          <p:nvPr/>
        </p:nvSpPr>
        <p:spPr>
          <a:xfrm>
            <a:off x="1114425" y="31550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server may close the connection from its side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1" name="Google Shape;1071;p87"/>
          <p:cNvSpPr txBox="1"/>
          <p:nvPr/>
        </p:nvSpPr>
        <p:spPr>
          <a:xfrm>
            <a:off x="1143000" y="3612200"/>
            <a:ext cx="6438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client must be prepared to detect a dropped connection and handle it (e.g., reconnect if appropriate).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8"/>
          <p:cNvSpPr txBox="1"/>
          <p:nvPr/>
        </p:nvSpPr>
        <p:spPr>
          <a:xfrm>
            <a:off x="2791050" y="1920075"/>
            <a:ext cx="45792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CASES</a:t>
            </a:r>
            <a:endParaRPr sz="8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7" name="Google Shape;1077;p8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78" name="Google Shape;1078;p88"/>
          <p:cNvSpPr txBox="1"/>
          <p:nvPr/>
        </p:nvSpPr>
        <p:spPr>
          <a:xfrm>
            <a:off x="2619375" y="914400"/>
            <a:ext cx="4579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	</a:t>
            </a:r>
            <a:endParaRPr sz="7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79" name="Google Shape;1079;p88"/>
          <p:cNvCxnSpPr/>
          <p:nvPr/>
        </p:nvCxnSpPr>
        <p:spPr>
          <a:xfrm rot="10800000" flipH="1">
            <a:off x="1738325" y="2000075"/>
            <a:ext cx="5167200" cy="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9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Pings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5" name="Google Shape;1085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6" name="Google Shape;1086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7" name="Google Shape;1087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8" name="Google Shape;1088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9" name="Google Shape;1089;p89"/>
          <p:cNvSpPr txBox="1"/>
          <p:nvPr/>
        </p:nvSpPr>
        <p:spPr>
          <a:xfrm>
            <a:off x="438150" y="113587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Ping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a lightweight request/response method defined in MCP.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0" name="Google Shape;1090;p89"/>
          <p:cNvSpPr txBox="1"/>
          <p:nvPr/>
        </p:nvSpPr>
        <p:spPr>
          <a:xfrm>
            <a:off x="438150" y="1593075"/>
            <a:ext cx="7658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check whether the other side (Host or Server) is still alive and the connection is responsive.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1" name="Google Shape;109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2580000"/>
            <a:ext cx="5589050" cy="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5" y="3500175"/>
            <a:ext cx="5118125" cy="5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0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When is Ping used?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9" name="Google Shape;1099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0" name="Google Shape;1100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1" name="Google Shape;1101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2" name="Google Shape;1102;p90"/>
          <p:cNvSpPr txBox="1"/>
          <p:nvPr/>
        </p:nvSpPr>
        <p:spPr>
          <a:xfrm>
            <a:off x="438150" y="113587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Useful for checking if the other side is up before full </a:t>
            </a:r>
            <a:r>
              <a:rPr lang="en" sz="18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initialize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3" name="Google Shape;1103;p90"/>
          <p:cNvSpPr txBox="1"/>
          <p:nvPr/>
        </p:nvSpPr>
        <p:spPr>
          <a:xfrm>
            <a:off x="438150" y="1716900"/>
            <a:ext cx="76581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there’s no activity for a while, a client may send periodic pings. Prevents the connection from being dropped silently by the OS, proxies, or firewalls.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1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Error Handling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9" name="Google Shape;1109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0" name="Google Shape;1110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1" name="Google Shape;1111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2" name="Google Shape;1112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3" name="Google Shape;1113;p91"/>
          <p:cNvSpPr txBox="1"/>
          <p:nvPr/>
        </p:nvSpPr>
        <p:spPr>
          <a:xfrm>
            <a:off x="438150" y="1021575"/>
            <a:ext cx="7658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Error handling in MCP is how the Host (client) and Server signal that </a:t>
            </a:r>
            <a:r>
              <a:rPr lang="en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something went wrong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with a request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4" name="Google Shape;1114;p91"/>
          <p:cNvSpPr txBox="1"/>
          <p:nvPr/>
        </p:nvSpPr>
        <p:spPr>
          <a:xfrm>
            <a:off x="438150" y="184072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inherits JSON RPC’s standard error object format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5" name="Google Shape;1115;p91"/>
          <p:cNvSpPr txBox="1"/>
          <p:nvPr/>
        </p:nvSpPr>
        <p:spPr>
          <a:xfrm>
            <a:off x="447675" y="24669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Causes of Error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6" name="Google Shape;1116;p91"/>
          <p:cNvSpPr txBox="1"/>
          <p:nvPr/>
        </p:nvSpPr>
        <p:spPr>
          <a:xfrm>
            <a:off x="457200" y="2943225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Unsupported or mismatched protocol version.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7" name="Google Shape;1117;p91"/>
          <p:cNvSpPr txBox="1"/>
          <p:nvPr/>
        </p:nvSpPr>
        <p:spPr>
          <a:xfrm>
            <a:off x="466725" y="3638550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Calling a method for a capability that wasn’t negotiated.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8" name="Google Shape;1118;p91"/>
          <p:cNvSpPr txBox="1"/>
          <p:nvPr/>
        </p:nvSpPr>
        <p:spPr>
          <a:xfrm>
            <a:off x="457200" y="43612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Invalid arguments to a tool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9" name="Google Shape;1119;p91"/>
          <p:cNvSpPr txBox="1"/>
          <p:nvPr/>
        </p:nvSpPr>
        <p:spPr>
          <a:xfrm>
            <a:off x="4657725" y="2921213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Internal server failure while processing a request.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0" name="Google Shape;1120;p91"/>
          <p:cNvSpPr txBox="1"/>
          <p:nvPr/>
        </p:nvSpPr>
        <p:spPr>
          <a:xfrm>
            <a:off x="4667250" y="3616538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Timeout exceeded → client cancels request.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1" name="Google Shape;1121;p91"/>
          <p:cNvSpPr txBox="1"/>
          <p:nvPr/>
        </p:nvSpPr>
        <p:spPr>
          <a:xfrm>
            <a:off x="4657725" y="4339250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Malformed JSON-RPC messages.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6 - Designing Phase</a:t>
            </a:r>
            <a:endParaRPr sz="4000" b="1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0" name="Google Shape;150;p20" title="Screenshot 2025-08-28 at 7.41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502"/>
            <a:ext cx="8839201" cy="279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9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Error Object Structure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7" name="Google Shape;1127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8" name="Google Shape;1128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9" name="Google Shape;1129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30" name="Google Shape;1130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31" name="Google Shape;1131;p92"/>
          <p:cNvSpPr txBox="1"/>
          <p:nvPr/>
        </p:nvSpPr>
        <p:spPr>
          <a:xfrm>
            <a:off x="434950" y="1638300"/>
            <a:ext cx="480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code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integer code that categorizes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error.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2" name="Google Shape;1132;p92"/>
          <p:cNvSpPr txBox="1"/>
          <p:nvPr/>
        </p:nvSpPr>
        <p:spPr>
          <a:xfrm>
            <a:off x="444475" y="2333625"/>
            <a:ext cx="4975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message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short human-readable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explanation.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3" name="Google Shape;1133;p92"/>
          <p:cNvSpPr txBox="1"/>
          <p:nvPr/>
        </p:nvSpPr>
        <p:spPr>
          <a:xfrm>
            <a:off x="434950" y="3056325"/>
            <a:ext cx="480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(optional) extra structured data for debugging or context.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4" name="Google Shape;11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50" y="1302350"/>
            <a:ext cx="4262350" cy="28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9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Common Error Codes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0" name="Google Shape;1140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1" name="Google Shape;1141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2" name="Google Shape;1142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3" name="Google Shape;1143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44" name="Google Shape;114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1121385"/>
            <a:ext cx="8666551" cy="386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Timeout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0" name="Google Shape;1150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1" name="Google Shape;1151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2" name="Google Shape;1152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3" name="Google Shape;1153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4" name="Google Shape;1154;p94"/>
          <p:cNvSpPr txBox="1"/>
          <p:nvPr/>
        </p:nvSpPr>
        <p:spPr>
          <a:xfrm>
            <a:off x="438150" y="102157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Timeout is about ensuring requests don’t hang forever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5" name="Google Shape;1155;p94"/>
          <p:cNvSpPr txBox="1"/>
          <p:nvPr/>
        </p:nvSpPr>
        <p:spPr>
          <a:xfrm>
            <a:off x="447675" y="1628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Purpose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6" name="Google Shape;1156;p94"/>
          <p:cNvSpPr txBox="1"/>
          <p:nvPr/>
        </p:nvSpPr>
        <p:spPr>
          <a:xfrm>
            <a:off x="457200" y="2105025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Protects against unresponsive or overloaded servers.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7" name="Google Shape;1157;p94"/>
          <p:cNvSpPr txBox="1"/>
          <p:nvPr/>
        </p:nvSpPr>
        <p:spPr>
          <a:xfrm>
            <a:off x="466725" y="2800350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Ensures resources (memory, CPU) aren’t held indefinitely.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8" name="Google Shape;1158;p94"/>
          <p:cNvSpPr txBox="1"/>
          <p:nvPr/>
        </p:nvSpPr>
        <p:spPr>
          <a:xfrm>
            <a:off x="457200" y="35230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Gives the user feedback instead of waiting forever.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9" name="Google Shape;1159;p94"/>
          <p:cNvSpPr txBox="1"/>
          <p:nvPr/>
        </p:nvSpPr>
        <p:spPr>
          <a:xfrm>
            <a:off x="5019675" y="1628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How Timeout Works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160;p94"/>
          <p:cNvSpPr txBox="1"/>
          <p:nvPr/>
        </p:nvSpPr>
        <p:spPr>
          <a:xfrm>
            <a:off x="5029200" y="2105025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SDKs let Client sets a per-request timeout (e.g., 30s).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1" name="Google Shape;1161;p94"/>
          <p:cNvSpPr txBox="1"/>
          <p:nvPr/>
        </p:nvSpPr>
        <p:spPr>
          <a:xfrm>
            <a:off x="5038725" y="2800350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If the deadline passes with no result → client triggers a timeout.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2" name="Google Shape;1162;p94"/>
          <p:cNvSpPr txBox="1"/>
          <p:nvPr/>
        </p:nvSpPr>
        <p:spPr>
          <a:xfrm>
            <a:off x="5029200" y="3523050"/>
            <a:ext cx="391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 then sends a </a:t>
            </a:r>
            <a:r>
              <a:rPr lang="en" sz="1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cancellation notification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tell the server to stop.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3" name="Google Shape;1163;p94"/>
          <p:cNvSpPr txBox="1"/>
          <p:nvPr/>
        </p:nvSpPr>
        <p:spPr>
          <a:xfrm>
            <a:off x="5029200" y="4218375"/>
            <a:ext cx="391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server </a:t>
            </a:r>
            <a:r>
              <a:rPr lang="en" sz="1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must stop processing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request and </a:t>
            </a:r>
            <a:r>
              <a:rPr lang="en" sz="1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return a result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Cancellation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9" name="Google Shape;1169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0" name="Google Shape;1170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1" name="Google Shape;1171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2" name="Google Shape;1172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73" name="Google Shape;11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400" y="968975"/>
            <a:ext cx="3675550" cy="25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150" y="3576600"/>
            <a:ext cx="6302451" cy="14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 Notification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0" name="Google Shape;1180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1" name="Google Shape;1181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2" name="Google Shape;1182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3" name="Google Shape;1183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4" name="Google Shape;1184;p96"/>
          <p:cNvSpPr txBox="1"/>
          <p:nvPr/>
        </p:nvSpPr>
        <p:spPr>
          <a:xfrm>
            <a:off x="438150" y="1193025"/>
            <a:ext cx="7658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Let the client know a long-running request is still making progress.</a:t>
            </a:r>
            <a:endParaRPr sz="16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5" name="Google Shape;1185;p96"/>
          <p:cNvSpPr txBox="1"/>
          <p:nvPr/>
        </p:nvSpPr>
        <p:spPr>
          <a:xfrm>
            <a:off x="438150" y="2031225"/>
            <a:ext cx="765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 includes a </a:t>
            </a:r>
            <a:r>
              <a:rPr lang="en" sz="16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progressToken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the request’s </a:t>
            </a:r>
            <a:r>
              <a:rPr lang="en" sz="16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_meta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6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6" name="Google Shape;1186;p96"/>
          <p:cNvSpPr txBox="1"/>
          <p:nvPr/>
        </p:nvSpPr>
        <p:spPr>
          <a:xfrm>
            <a:off x="438150" y="2640825"/>
            <a:ext cx="765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Server can then send </a:t>
            </a:r>
            <a:r>
              <a:rPr lang="en" sz="16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notifications/progress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updates while working.</a:t>
            </a:r>
            <a:endParaRPr sz="16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 Notification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2" name="Google Shape;1192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3" name="Google Shape;1193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4" name="Google Shape;1194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5" name="Google Shape;1195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96" name="Google Shape;11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1375"/>
            <a:ext cx="4486274" cy="28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1121375"/>
            <a:ext cx="4141851" cy="275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98"/>
          <p:cNvSpPr txBox="1"/>
          <p:nvPr/>
        </p:nvSpPr>
        <p:spPr>
          <a:xfrm>
            <a:off x="1736234" y="2072475"/>
            <a:ext cx="56436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    HOW</a:t>
            </a:r>
            <a:endParaRPr sz="8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3" name="Google Shape;1203;p9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04" name="Google Shape;1204;p98"/>
          <p:cNvSpPr txBox="1"/>
          <p:nvPr/>
        </p:nvSpPr>
        <p:spPr>
          <a:xfrm>
            <a:off x="3377395" y="1066800"/>
            <a:ext cx="4007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	</a:t>
            </a:r>
            <a:endParaRPr sz="7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5" name="Google Shape;1205;p98"/>
          <p:cNvCxnSpPr/>
          <p:nvPr/>
        </p:nvCxnSpPr>
        <p:spPr>
          <a:xfrm rot="10800000" flipH="1">
            <a:off x="1924844" y="2152475"/>
            <a:ext cx="5167200" cy="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9"/>
          <p:cNvSpPr txBox="1"/>
          <p:nvPr/>
        </p:nvSpPr>
        <p:spPr>
          <a:xfrm>
            <a:off x="425431" y="-24984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Strategy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1" name="Google Shape;1211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2" name="Google Shape;1212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3" name="Google Shape;1213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4" name="Google Shape;1214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15" name="Google Shape;121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69" y="1032248"/>
            <a:ext cx="1307507" cy="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75" y="1025764"/>
            <a:ext cx="1307505" cy="88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7" name="Google Shape;1217;p99"/>
          <p:cNvCxnSpPr>
            <a:stCxn id="1215" idx="3"/>
            <a:endCxn id="1216" idx="1"/>
          </p:cNvCxnSpPr>
          <p:nvPr/>
        </p:nvCxnSpPr>
        <p:spPr>
          <a:xfrm>
            <a:off x="4963776" y="1469395"/>
            <a:ext cx="1576500" cy="0"/>
          </a:xfrm>
          <a:prstGeom prst="straightConnector1">
            <a:avLst/>
          </a:prstGeom>
          <a:noFill/>
          <a:ln w="167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8" name="Google Shape;1218;p99"/>
          <p:cNvSpPr txBox="1"/>
          <p:nvPr/>
        </p:nvSpPr>
        <p:spPr>
          <a:xfrm>
            <a:off x="2463653" y="961950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475" tIns="80475" rIns="80475" bIns="80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Ready made client like </a:t>
            </a:r>
            <a:r>
              <a:rPr lang="en" sz="1232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Claude Desktop</a:t>
            </a:r>
            <a:endParaRPr sz="1232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9" name="Google Shape;1219;p99"/>
          <p:cNvSpPr txBox="1"/>
          <p:nvPr/>
        </p:nvSpPr>
        <p:spPr>
          <a:xfrm>
            <a:off x="7897833" y="961950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475" tIns="80475" rIns="80475" bIns="80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Already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Existing servers like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Google Drive</a:t>
            </a:r>
            <a:endParaRPr sz="1232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0" name="Google Shape;122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69" y="2441117"/>
            <a:ext cx="1307507" cy="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75" y="2434632"/>
            <a:ext cx="1307505" cy="88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2" name="Google Shape;1222;p99"/>
          <p:cNvCxnSpPr>
            <a:stCxn id="1220" idx="3"/>
            <a:endCxn id="1221" idx="1"/>
          </p:cNvCxnSpPr>
          <p:nvPr/>
        </p:nvCxnSpPr>
        <p:spPr>
          <a:xfrm>
            <a:off x="4963776" y="2878263"/>
            <a:ext cx="1576500" cy="0"/>
          </a:xfrm>
          <a:prstGeom prst="straightConnector1">
            <a:avLst/>
          </a:prstGeom>
          <a:noFill/>
          <a:ln w="167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3" name="Google Shape;1223;p99"/>
          <p:cNvSpPr txBox="1"/>
          <p:nvPr/>
        </p:nvSpPr>
        <p:spPr>
          <a:xfrm>
            <a:off x="2463654" y="2611506"/>
            <a:ext cx="1045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475" tIns="80475" rIns="80475" bIns="80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32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Claude Desktop</a:t>
            </a:r>
            <a:endParaRPr sz="1232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4" name="Google Shape;12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69" y="3885232"/>
            <a:ext cx="1307507" cy="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75" y="3878748"/>
            <a:ext cx="1307505" cy="88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6" name="Google Shape;1226;p99"/>
          <p:cNvCxnSpPr>
            <a:stCxn id="1224" idx="3"/>
            <a:endCxn id="1225" idx="1"/>
          </p:cNvCxnSpPr>
          <p:nvPr/>
        </p:nvCxnSpPr>
        <p:spPr>
          <a:xfrm>
            <a:off x="4963776" y="4322379"/>
            <a:ext cx="1576500" cy="0"/>
          </a:xfrm>
          <a:prstGeom prst="straightConnector1">
            <a:avLst/>
          </a:prstGeom>
          <a:noFill/>
          <a:ln w="167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7" name="Google Shape;1227;p99"/>
          <p:cNvSpPr txBox="1"/>
          <p:nvPr/>
        </p:nvSpPr>
        <p:spPr>
          <a:xfrm>
            <a:off x="7897833" y="3996061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475" tIns="80475" rIns="80475" bIns="80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Server</a:t>
            </a:r>
            <a:endParaRPr sz="1232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8" name="Google Shape;1228;p99"/>
          <p:cNvSpPr txBox="1"/>
          <p:nvPr/>
        </p:nvSpPr>
        <p:spPr>
          <a:xfrm>
            <a:off x="2463654" y="4055621"/>
            <a:ext cx="1045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475" tIns="80475" rIns="80475" bIns="80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Client</a:t>
            </a:r>
            <a:endParaRPr sz="1232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9" name="Google Shape;1229;p99"/>
          <p:cNvSpPr txBox="1"/>
          <p:nvPr/>
        </p:nvSpPr>
        <p:spPr>
          <a:xfrm>
            <a:off x="7897833" y="2548261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475" tIns="80475" rIns="80475" bIns="80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Server</a:t>
            </a:r>
            <a:endParaRPr sz="1232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0"/>
          <p:cNvSpPr txBox="1"/>
          <p:nvPr/>
        </p:nvSpPr>
        <p:spPr>
          <a:xfrm>
            <a:off x="425431" y="-24984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Plan of Action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5" name="Google Shape;1235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6" name="Google Shape;1236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7" name="Google Shape;1237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8" name="Google Shape;1238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39" name="Google Shape;123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53" y="811975"/>
            <a:ext cx="975031" cy="9750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00"/>
          <p:cNvSpPr txBox="1"/>
          <p:nvPr/>
        </p:nvSpPr>
        <p:spPr>
          <a:xfrm>
            <a:off x="4719737" y="1786963"/>
            <a:ext cx="208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700" tIns="86700" rIns="86700" bIns="86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6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Claude Desktop</a:t>
            </a:r>
            <a:endParaRPr sz="1706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1" name="Google Shape;1241;p100"/>
          <p:cNvSpPr txBox="1"/>
          <p:nvPr/>
        </p:nvSpPr>
        <p:spPr>
          <a:xfrm>
            <a:off x="2472248" y="2992531"/>
            <a:ext cx="208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700" tIns="86700" rIns="86700" bIns="86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6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Local Servers</a:t>
            </a:r>
            <a:endParaRPr sz="1706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2" name="Google Shape;1242;p100"/>
          <p:cNvSpPr txBox="1"/>
          <p:nvPr/>
        </p:nvSpPr>
        <p:spPr>
          <a:xfrm>
            <a:off x="6878996" y="2945994"/>
            <a:ext cx="208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700" tIns="86700" rIns="86700" bIns="86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6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Remote Servers</a:t>
            </a:r>
            <a:endParaRPr sz="1706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3" name="Google Shape;124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925" y="3625497"/>
            <a:ext cx="860727" cy="86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650" y="3625497"/>
            <a:ext cx="860727" cy="86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7392" y="3625497"/>
            <a:ext cx="791649" cy="70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2149" y="3541226"/>
            <a:ext cx="791651" cy="791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7" name="Google Shape;1247;p100"/>
          <p:cNvCxnSpPr>
            <a:stCxn id="1240" idx="2"/>
            <a:endCxn id="1241" idx="0"/>
          </p:cNvCxnSpPr>
          <p:nvPr/>
        </p:nvCxnSpPr>
        <p:spPr>
          <a:xfrm flipH="1">
            <a:off x="3514487" y="2224363"/>
            <a:ext cx="2247600" cy="768300"/>
          </a:xfrm>
          <a:prstGeom prst="straightConnector1">
            <a:avLst/>
          </a:prstGeom>
          <a:noFill/>
          <a:ln w="180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8" name="Google Shape;1248;p100"/>
          <p:cNvCxnSpPr>
            <a:stCxn id="1240" idx="2"/>
            <a:endCxn id="1242" idx="0"/>
          </p:cNvCxnSpPr>
          <p:nvPr/>
        </p:nvCxnSpPr>
        <p:spPr>
          <a:xfrm>
            <a:off x="5762087" y="2224363"/>
            <a:ext cx="2159400" cy="721500"/>
          </a:xfrm>
          <a:prstGeom prst="straightConnector1">
            <a:avLst/>
          </a:prstGeom>
          <a:noFill/>
          <a:ln w="180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01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Type of Connections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4" name="Google Shape;1254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5" name="Google Shape;1255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6" name="Google Shape;1256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7" name="Google Shape;1257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8" name="Google Shape;1258;p101"/>
          <p:cNvSpPr txBox="1"/>
          <p:nvPr/>
        </p:nvSpPr>
        <p:spPr>
          <a:xfrm>
            <a:off x="486648" y="1120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Using Config File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9" name="Google Shape;1259;p101"/>
          <p:cNvSpPr txBox="1"/>
          <p:nvPr/>
        </p:nvSpPr>
        <p:spPr>
          <a:xfrm>
            <a:off x="486648" y="18060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Using Connectors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2207175" y="1920075"/>
            <a:ext cx="48318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WHY</a:t>
            </a:r>
            <a:endParaRPr sz="8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3495975" y="1085850"/>
            <a:ext cx="35430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PART 1	</a:t>
            </a:r>
            <a:endParaRPr sz="5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 rot="10800000" flipH="1">
            <a:off x="2266950" y="2000175"/>
            <a:ext cx="46386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0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Connectors?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5" name="Google Shape;1265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6" name="Google Shape;1266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7" name="Google Shape;1267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8" name="Google Shape;1268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9" name="Google Shape;1269;p102"/>
          <p:cNvSpPr txBox="1"/>
          <p:nvPr/>
        </p:nvSpPr>
        <p:spPr>
          <a:xfrm>
            <a:off x="438150" y="10215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a built-in feature that links Claude to MCP servers automatically, without the need for manual setup or configuration.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0" name="Google Shape;1270;p102"/>
          <p:cNvSpPr txBox="1"/>
          <p:nvPr/>
        </p:nvSpPr>
        <p:spPr>
          <a:xfrm>
            <a:off x="438150" y="17073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Most Claude Desktop users are 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non-technical end-users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who just want Claude to “talk” to their apps (Notion, Google Drive, GitHub, Slack, etc.).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1" name="Google Shape;1271;p102"/>
          <p:cNvSpPr txBox="1"/>
          <p:nvPr/>
        </p:nvSpPr>
        <p:spPr>
          <a:xfrm>
            <a:off x="438150" y="2393175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don’t want to run servers, edit JSON, or worry about transports.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2" name="Google Shape;1272;p102"/>
          <p:cNvSpPr txBox="1"/>
          <p:nvPr/>
        </p:nvSpPr>
        <p:spPr>
          <a:xfrm>
            <a:off x="438150" y="28503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 system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wraps an MCP server behind the scenes and handles authentication via OAuth (sign-in with Google, GitHub, etc.).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3" name="Google Shape;1273;p102"/>
          <p:cNvSpPr txBox="1"/>
          <p:nvPr/>
        </p:nvSpPr>
        <p:spPr>
          <a:xfrm>
            <a:off x="438150" y="3612375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keeps things 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easy, safe, and consistent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4" name="Google Shape;1274;p102"/>
          <p:cNvSpPr txBox="1"/>
          <p:nvPr/>
        </p:nvSpPr>
        <p:spPr>
          <a:xfrm>
            <a:off x="438150" y="40695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Think of Connectors as the “App Store” for MCP servers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— user-friendly, click-based, pre-curated.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03"/>
          <p:cNvSpPr txBox="1"/>
          <p:nvPr/>
        </p:nvSpPr>
        <p:spPr>
          <a:xfrm>
            <a:off x="425431" y="-1051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Why not use Connectors always?</a:t>
            </a:r>
            <a:endParaRPr sz="4000" b="1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0" name="Google Shape;1280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1" name="Google Shape;1281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2" name="Google Shape;1282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3" name="Google Shape;1283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4" name="Google Shape;1284;p103"/>
          <p:cNvSpPr txBox="1"/>
          <p:nvPr/>
        </p:nvSpPr>
        <p:spPr>
          <a:xfrm>
            <a:off x="948575" y="1460450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Connectors are 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officially built, hosted, and maintained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by Anthropic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5" name="Google Shape;1285;p103"/>
          <p:cNvSpPr txBox="1"/>
          <p:nvPr/>
        </p:nvSpPr>
        <p:spPr>
          <a:xfrm>
            <a:off x="486651" y="918771"/>
            <a:ext cx="507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Connectors Are </a:t>
            </a: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Curated &amp; Managed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6" name="Google Shape;1286;p103"/>
          <p:cNvSpPr txBox="1"/>
          <p:nvPr/>
        </p:nvSpPr>
        <p:spPr>
          <a:xfrm>
            <a:off x="948575" y="1917650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come with 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OAuth login flows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managed security, rate-limits, and guaranteed stability.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7" name="Google Shape;1287;p103"/>
          <p:cNvSpPr txBox="1"/>
          <p:nvPr/>
        </p:nvSpPr>
        <p:spPr>
          <a:xfrm>
            <a:off x="948575" y="2574002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every MCP server were required to be a Connector, it would mean Anthropic has to 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review, host, and secure every possible server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— which doesn’t scale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8" name="Google Shape;1288;p103"/>
          <p:cNvSpPr txBox="1"/>
          <p:nvPr/>
        </p:nvSpPr>
        <p:spPr>
          <a:xfrm>
            <a:off x="948575" y="3898850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is designed so </a:t>
            </a:r>
            <a:r>
              <a:rPr lang="en" i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anyone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can write a server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9" name="Google Shape;1289;p103"/>
          <p:cNvSpPr txBox="1"/>
          <p:nvPr/>
        </p:nvSpPr>
        <p:spPr>
          <a:xfrm>
            <a:off x="486651" y="3357171"/>
            <a:ext cx="507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is an </a:t>
            </a: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 Standard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0" name="Google Shape;1290;p103"/>
          <p:cNvSpPr txBox="1"/>
          <p:nvPr/>
        </p:nvSpPr>
        <p:spPr>
          <a:xfrm>
            <a:off x="948575" y="4356050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Forcing everything through Connectors would 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close the ecosystem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make you dependent on Anthropic to approve or publish servers.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2676</Words>
  <Application>Microsoft Office PowerPoint</Application>
  <PresentationFormat>On-screen Show (16:9)</PresentationFormat>
  <Paragraphs>699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Poppins</vt:lpstr>
      <vt:lpstr>Arial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Sushant Twayana</cp:lastModifiedBy>
  <cp:revision>1</cp:revision>
  <dcterms:modified xsi:type="dcterms:W3CDTF">2025-12-02T04:10:17Z</dcterms:modified>
</cp:coreProperties>
</file>